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6" r:id="rId1"/>
  </p:sldMasterIdLst>
  <p:notesMasterIdLst>
    <p:notesMasterId r:id="rId24"/>
  </p:notesMasterIdLst>
  <p:sldIdLst>
    <p:sldId id="256" r:id="rId2"/>
    <p:sldId id="267" r:id="rId3"/>
    <p:sldId id="268" r:id="rId4"/>
    <p:sldId id="265" r:id="rId5"/>
    <p:sldId id="280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9" r:id="rId14"/>
    <p:sldId id="270" r:id="rId15"/>
    <p:sldId id="271" r:id="rId16"/>
    <p:sldId id="28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FD9E7B-2F31-46DA-8D97-A0896B4611F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1447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B0F7E6F-93EF-4833-A0DD-34468DD82E94}" type="slidenum">
              <a:rPr lang="de-DE" sz="1200"/>
              <a:pPr/>
              <a:t>1</a:t>
            </a:fld>
            <a:endParaRPr lang="de-DE" sz="1200"/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418F3E7-E349-4BD1-A2F2-8190D15C1E44}" type="slidenum">
              <a:rPr lang="de-DE" sz="1200"/>
              <a:pPr/>
              <a:t>10</a:t>
            </a:fld>
            <a:endParaRPr lang="de-DE" sz="1200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CF5070E-D29D-49E2-A01E-EBA7502BB53A}" type="slidenum">
              <a:rPr lang="de-DE" sz="1200"/>
              <a:pPr/>
              <a:t>11</a:t>
            </a:fld>
            <a:endParaRPr lang="de-DE" sz="1200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DE1EA68-54E7-44C2-8190-F2FF04463CA8}" type="slidenum">
              <a:rPr lang="de-DE" sz="1200"/>
              <a:pPr/>
              <a:t>12</a:t>
            </a:fld>
            <a:endParaRPr lang="de-DE" sz="120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0021F8D-FEB9-4438-A8C5-63CD11B444E4}" type="slidenum">
              <a:rPr lang="de-DE" sz="1200"/>
              <a:pPr/>
              <a:t>13</a:t>
            </a:fld>
            <a:endParaRPr lang="de-DE" sz="120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D9BF785-41F0-4167-A493-28B6E6D59699}" type="slidenum">
              <a:rPr lang="de-DE" sz="1200"/>
              <a:pPr/>
              <a:t>14</a:t>
            </a:fld>
            <a:endParaRPr lang="de-DE" sz="1200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03EA79C-ED07-459B-A2AD-E7BA5B74E4AF}" type="slidenum">
              <a:rPr lang="de-DE" sz="1200"/>
              <a:pPr/>
              <a:t>15</a:t>
            </a:fld>
            <a:endParaRPr lang="de-DE" sz="1200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6D9B3DA-796E-42E2-8AC9-696094CE798C}" type="slidenum">
              <a:rPr lang="de-DE" sz="1200"/>
              <a:pPr/>
              <a:t>16</a:t>
            </a:fld>
            <a:endParaRPr lang="de-DE" sz="120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4DEC827-438F-4385-AF38-E47FCADE9D5F}" type="slidenum">
              <a:rPr lang="de-DE" sz="1200"/>
              <a:pPr/>
              <a:t>17</a:t>
            </a:fld>
            <a:endParaRPr lang="de-DE" sz="120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4E861D1-F8AD-4249-B14B-5B1AE4E865D4}" type="slidenum">
              <a:rPr lang="de-DE" sz="1200"/>
              <a:pPr/>
              <a:t>18</a:t>
            </a:fld>
            <a:endParaRPr lang="de-DE" sz="1200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08342D0-1842-4A67-AE08-8342F36286A0}" type="slidenum">
              <a:rPr lang="de-DE" sz="1200"/>
              <a:pPr/>
              <a:t>19</a:t>
            </a:fld>
            <a:endParaRPr lang="de-DE" sz="1200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B829366-563F-4615-B3CD-14335EDA7EF4}" type="slidenum">
              <a:rPr lang="de-DE" sz="1200"/>
              <a:pPr/>
              <a:t>2</a:t>
            </a:fld>
            <a:endParaRPr lang="de-DE" sz="1200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08CB6AD-7BEC-416E-954A-685F74F641F1}" type="slidenum">
              <a:rPr lang="de-DE" sz="1200"/>
              <a:pPr/>
              <a:t>20</a:t>
            </a:fld>
            <a:endParaRPr lang="de-DE" sz="1200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6482ACB-BE42-4285-A1E9-3853EFF94CCB}" type="slidenum">
              <a:rPr lang="de-DE" sz="1200"/>
              <a:pPr/>
              <a:t>21</a:t>
            </a:fld>
            <a:endParaRPr lang="de-DE" sz="1200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4C73D23-6AFD-4767-9CC7-72F6ACD5A854}" type="slidenum">
              <a:rPr lang="de-DE" sz="1200"/>
              <a:pPr/>
              <a:t>22</a:t>
            </a:fld>
            <a:endParaRPr lang="de-DE" sz="120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7EA7211-4500-444D-8E6F-4F4B6827E5EB}" type="slidenum">
              <a:rPr lang="de-DE" sz="1200"/>
              <a:pPr/>
              <a:t>3</a:t>
            </a:fld>
            <a:endParaRPr lang="de-DE" sz="1200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9A6BCDE-7758-450F-ADB1-C76FECDC6C93}" type="slidenum">
              <a:rPr lang="de-DE" sz="1200"/>
              <a:pPr/>
              <a:t>4</a:t>
            </a:fld>
            <a:endParaRPr lang="de-DE" sz="1200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smtClean="0"/>
              <a:t>Viatle gemeinde? Es gibt  Faktoren, die zusammen spielen: Wie eine Kuchen backen - Zutaten, Menge richtig abmessen, teig gut rühren, wissen wie lange und mit welcher Temperatur backen. Wie bei guten Beziehungen - Zusammenspiel einer Reihe von Faktoren.</a:t>
            </a:r>
          </a:p>
          <a:p>
            <a:pPr eaLnBrk="1" hangingPunct="1"/>
            <a:r>
              <a:rPr lang="de-DE" smtClean="0"/>
              <a:t>Zwei Ziele: Gemeinden helfen zu verstehen was in gemeinde am wichtigsten ist. Und: vorstellung in gemeindl. Kontext ist zugleich eine Verständigung über eine gemeinsame Sicht und bereitet eine Entscheidung über das vor, was anzupacken ist. </a:t>
            </a:r>
          </a:p>
          <a:p>
            <a:pPr eaLnBrk="1" hangingPunct="1"/>
            <a:r>
              <a:rPr lang="de-DE" smtClean="0"/>
              <a:t>Die ertsenbeiden merkmale beziehen sich auf grundlegende Beziehungen Gemeinde: zu Gott und zu Welt , Umgebung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03DE295-0C8C-4F8E-AE03-F38AA260E716}" type="slidenum">
              <a:rPr lang="de-DE" sz="1200"/>
              <a:pPr/>
              <a:t>5</a:t>
            </a:fld>
            <a:endParaRPr lang="de-DE" sz="1200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F66B3CD-0050-40D5-B807-4A4F942C830C}" type="slidenum">
              <a:rPr lang="de-DE" sz="1200"/>
              <a:pPr/>
              <a:t>6</a:t>
            </a:fld>
            <a:endParaRPr lang="de-DE" sz="1200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C16C8BF-AB68-41F6-82B2-5F66699FD8AF}" type="slidenum">
              <a:rPr lang="de-DE" sz="1200"/>
              <a:pPr/>
              <a:t>7</a:t>
            </a:fld>
            <a:endParaRPr lang="de-DE" sz="1200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D806867-5A04-4BD1-A89E-46A83920FAFE}" type="slidenum">
              <a:rPr lang="de-DE" sz="1200"/>
              <a:pPr/>
              <a:t>8</a:t>
            </a:fld>
            <a:endParaRPr lang="de-DE" sz="1200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4195B21-A7F0-45A1-BBDA-56FE569495F6}" type="slidenum">
              <a:rPr lang="de-DE" sz="1200"/>
              <a:pPr/>
              <a:t>9</a:t>
            </a:fld>
            <a:endParaRPr lang="de-DE" sz="1200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onal liegende Ecken des Rechtecks abrunden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989E152A-79AD-42FE-A628-C904916F79C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5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Datumsplatzhalt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318FD-E7B6-4108-9E15-36B4AAFB090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758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Datumsplatzhalt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E213F-EFCC-40C4-A4B0-A87CFA6B7C0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192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Datumsplatzhalt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3018C-6D66-4D00-95F5-F28DACC4281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9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610F0-F93D-4284-AD53-A350CA7432D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621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27A26875-B406-41D9-BEF0-F3FFECC9297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9218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2A43C509-87B5-4FF9-ADEE-F079C707F3B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108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6614896F-6201-4920-AA42-D950F76D84A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784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58BB6-6874-4859-AD26-88D1C4E0017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649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87A6A-137D-4EA3-B658-4FC44EADC39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633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Datumsplatzhalt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82253597-96F7-4961-9D8D-E927B604208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8" name="Fußzeilenplatzhalt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6332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5" name="Datumsplatzhalt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6182F406-3499-479B-9693-3D44C640B66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596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onal liegende Ecken des Rechtecks abrunden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DFE0D4"/>
                </a:solidFill>
              </a:defRPr>
            </a:lvl1pPr>
          </a:lstStyle>
          <a:p>
            <a:fld id="{A4CFCC5A-DF60-4EAB-BB92-9D5F62A83F6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  <a:sp3d>
              <a:bevelT w="19050" h="12700"/>
            </a:sp3d>
          </a:bodyPr>
          <a:lstStyle/>
          <a:p>
            <a:pPr lvl="0"/>
            <a:r>
              <a:rPr lang="de-DE" smtClean="0"/>
              <a:t>Mastertitelformat bearbeiten</a:t>
            </a:r>
            <a:endParaRPr lang="en-US" smtClean="0"/>
          </a:p>
        </p:txBody>
      </p:sp>
      <p:sp>
        <p:nvSpPr>
          <p:cNvPr id="1033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28" r:id="rId7"/>
    <p:sldLayoutId id="2147483838" r:id="rId8"/>
    <p:sldLayoutId id="2147483839" r:id="rId9"/>
    <p:sldLayoutId id="2147483829" r:id="rId10"/>
    <p:sldLayoutId id="2147483830" r:id="rId11"/>
    <p:sldLayoutId id="2147483831" r:id="rId12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-128"/>
          <a:cs typeface="ＭＳ Ｐゴシック" charset="-128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-128"/>
          <a:cs typeface="ＭＳ Ｐゴシック" charset="-128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-128"/>
          <a:cs typeface="ＭＳ Ｐゴシック" charset="-128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-128"/>
          <a:cs typeface="ＭＳ Ｐゴシック" charset="-128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-128"/>
          <a:cs typeface="ＭＳ Ｐゴシック" charset="-128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-128"/>
          <a:cs typeface="ＭＳ Ｐゴシック" charset="-128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-128"/>
          <a:cs typeface="ＭＳ Ｐゴシック" charset="-128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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charset="2"/>
        <a:buChar char="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charset="2"/>
        <a:buChar char=""/>
        <a:defRPr sz="19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0000"/>
                <a:lumOff val="40000"/>
              </a:schemeClr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419600"/>
            <a:ext cx="655955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de-DE" sz="3000" smtClean="0"/>
              <a:t>Ein Programm für die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de-DE" sz="3000" smtClean="0"/>
              <a:t>Gemeinde - Entwicklung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de-DE" sz="30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de-DE" sz="3000" smtClean="0"/>
              <a:t>1. Einführung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4343400" cy="32512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234" y="380999"/>
            <a:ext cx="8229600" cy="1066801"/>
          </a:xfrm>
        </p:spPr>
        <p:txBody>
          <a:bodyPr>
            <a:scene3d>
              <a:camera prst="orthographicFront"/>
              <a:lightRig rig="soft" dir="t">
                <a:rot lat="0" lon="0" rev="2400000"/>
              </a:lightRig>
            </a:scene3d>
          </a:bodyPr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de-DE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Vitale Gemeinden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>
            <a:scene3d>
              <a:camera prst="orthographicFront"/>
              <a:lightRig rig="soft" dir="t">
                <a:rot lat="0" lon="0" rev="2400000"/>
              </a:lightRig>
            </a:scene3d>
          </a:bodyPr>
          <a:lstStyle/>
          <a:p>
            <a:pPr marL="54864" indent="0" algn="l" eaLnBrk="1" fontAlgn="auto" hangingPunct="1"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5. Merkmal:</a:t>
            </a:r>
            <a:r>
              <a:rPr lang="de-DE" sz="24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 </a:t>
            </a:r>
            <a:r>
              <a:rPr lang="de-DE" sz="2400" b="1" dirty="0" smtClean="0"/>
              <a:t>Wir handeln als Gemeinschaft </a:t>
            </a:r>
            <a:br>
              <a:rPr lang="de-DE" sz="2400" b="1" dirty="0" smtClean="0"/>
            </a:br>
            <a:r>
              <a:rPr lang="de-DE" sz="2400" dirty="0" smtClean="0"/>
              <a:t>statt bloß als Club oder religiöser Verein zu funktionieren. </a:t>
            </a:r>
            <a:endParaRPr lang="de-DE" sz="24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500"/>
              </a:spcAft>
            </a:pPr>
            <a:r>
              <a:rPr lang="de-DE" sz="2400" i="1" smtClean="0"/>
              <a:t>Beziehungen</a:t>
            </a:r>
            <a:r>
              <a:rPr lang="de-DE" sz="2400" smtClean="0"/>
              <a:t>: Sie werden gepflegt (z.B. in Besuchen, Seelsorge, Kleingruppen). Menschen erfahren dadurch Annahme und können im Glauben und Dienen wachsen </a:t>
            </a:r>
          </a:p>
          <a:p>
            <a:pPr eaLnBrk="1" hangingPunct="1">
              <a:lnSpc>
                <a:spcPct val="90000"/>
              </a:lnSpc>
              <a:spcAft>
                <a:spcPts val="500"/>
              </a:spcAft>
            </a:pPr>
            <a:r>
              <a:rPr lang="de-DE" sz="2400" i="1" smtClean="0"/>
              <a:t>Leitung</a:t>
            </a:r>
            <a:r>
              <a:rPr lang="de-DE" sz="2400" smtClean="0"/>
              <a:t>: Ehren- und Hauptamtliche arbeiten als Team zusammen </a:t>
            </a:r>
          </a:p>
          <a:p>
            <a:pPr eaLnBrk="1" hangingPunct="1">
              <a:lnSpc>
                <a:spcPct val="90000"/>
              </a:lnSpc>
              <a:spcAft>
                <a:spcPts val="500"/>
              </a:spcAft>
            </a:pPr>
            <a:r>
              <a:rPr lang="de-DE" sz="2400" i="1" smtClean="0"/>
              <a:t>Priestertum alle Gläubigen</a:t>
            </a:r>
            <a:r>
              <a:rPr lang="de-DE" sz="2400" smtClean="0"/>
              <a:t>: Die verschiedenen Gaben, Erfahrungen und Glaubenswege werden wahrgenommen, wertgeschätzt und eingebracht </a:t>
            </a:r>
            <a:endParaRPr lang="de-DE" sz="240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620000" cy="1143000"/>
          </a:xfrm>
        </p:spPr>
        <p:txBody>
          <a:bodyPr>
            <a:scene3d>
              <a:camera prst="orthographicFront"/>
              <a:lightRig rig="soft" dir="t">
                <a:rot lat="0" lon="0" rev="2400000"/>
              </a:lightRig>
            </a:scene3d>
          </a:bodyPr>
          <a:lstStyle/>
          <a:p>
            <a:pPr marL="54864" indent="0" algn="l" eaLnBrk="1" fontAlgn="auto" hangingPunct="1"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+mn-lt"/>
                <a:ea typeface="+mj-ea"/>
                <a:cs typeface="+mj-cs"/>
              </a:rPr>
              <a:t>6. Merkmal:</a:t>
            </a:r>
            <a:r>
              <a:rPr lang="de-DE" sz="24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de-DE" sz="2400" b="1" dirty="0" smtClean="0"/>
              <a:t>Wir schaffen Raum für alle. </a:t>
            </a:r>
            <a:br>
              <a:rPr lang="de-DE" sz="2400" b="1" dirty="0" smtClean="0"/>
            </a:br>
            <a:r>
              <a:rPr lang="de-DE" sz="2400" dirty="0" smtClean="0"/>
              <a:t>Wir wollen inklusiv statt exklusiv handeln. </a:t>
            </a:r>
            <a:endParaRPr lang="de-DE" sz="24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500"/>
              </a:spcAft>
            </a:pPr>
            <a:r>
              <a:rPr lang="de-DE" sz="2400" i="1" smtClean="0"/>
              <a:t>Einladend</a:t>
            </a:r>
            <a:r>
              <a:rPr lang="de-DE" sz="2400" smtClean="0"/>
              <a:t>: Neue sind willkommen und finden ihren Raum im Gemeindeleben </a:t>
            </a:r>
          </a:p>
          <a:p>
            <a:pPr eaLnBrk="1" hangingPunct="1">
              <a:spcAft>
                <a:spcPts val="500"/>
              </a:spcAft>
            </a:pPr>
            <a:r>
              <a:rPr lang="de-DE" sz="2400" i="1" smtClean="0"/>
              <a:t>Kinder, Jugendliche und Junge Erwachsene</a:t>
            </a:r>
            <a:r>
              <a:rPr lang="de-DE" sz="2400" smtClean="0"/>
              <a:t>: gehören dazu, können sich einbringen und wachsen im Glauben </a:t>
            </a:r>
          </a:p>
          <a:p>
            <a:pPr eaLnBrk="1" hangingPunct="1">
              <a:spcAft>
                <a:spcPts val="500"/>
              </a:spcAft>
            </a:pPr>
            <a:r>
              <a:rPr lang="de-DE" sz="2400" i="1" smtClean="0"/>
              <a:t>Suchende </a:t>
            </a:r>
            <a:r>
              <a:rPr lang="de-DE" sz="2400" smtClean="0"/>
              <a:t>werden ermutigt, den Glauben an Christus zu erkunden und zu erfahren </a:t>
            </a:r>
          </a:p>
          <a:p>
            <a:pPr eaLnBrk="1" hangingPunct="1">
              <a:spcAft>
                <a:spcPts val="500"/>
              </a:spcAft>
            </a:pPr>
            <a:r>
              <a:rPr lang="de-DE" sz="2400" i="1" smtClean="0"/>
              <a:t>bunte Vielfalt</a:t>
            </a:r>
            <a:r>
              <a:rPr lang="de-DE" sz="2400" smtClean="0"/>
              <a:t>: Verschiedene soziale und kulturelle Hintergründe, unterschiedliche geistige und körperliche Fähigkeiten und verschiedene Altersgruppen werden als Stärke gesehen </a:t>
            </a:r>
            <a:endParaRPr lang="de-DE" sz="240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106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2400000"/>
              </a:lightRig>
            </a:scene3d>
          </a:bodyPr>
          <a:lstStyle/>
          <a:p>
            <a:pPr marL="54864" indent="0" algn="l" eaLnBrk="1" fontAlgn="auto" hangingPunct="1"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7. Merkmal:</a:t>
            </a:r>
            <a:r>
              <a:rPr lang="de-DE" sz="24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 </a:t>
            </a:r>
            <a:r>
              <a:rPr lang="de-DE" sz="2400" b="1" dirty="0" smtClean="0"/>
              <a:t>Wir konzentrieren uns auf das Wesentliche. </a:t>
            </a:r>
            <a:br>
              <a:rPr lang="de-DE" sz="2400" b="1" dirty="0" smtClean="0"/>
            </a:br>
            <a:r>
              <a:rPr lang="de-DE" sz="2400" dirty="0" smtClean="0"/>
              <a:t>Wir wollen lieber Weniges gut tun als uns im Aktionismus zu verlieren. </a:t>
            </a:r>
            <a:endParaRPr lang="de-DE" sz="24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charset="0"/>
              <a:ea typeface="+mj-ea"/>
              <a:cs typeface="+mj-cs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500"/>
              </a:spcAft>
            </a:pPr>
            <a:r>
              <a:rPr lang="de-DE" sz="2400" i="1" smtClean="0"/>
              <a:t>Das Grundlegende gut machen</a:t>
            </a:r>
            <a:r>
              <a:rPr lang="de-DE" sz="2400" smtClean="0"/>
              <a:t>: Gottesdienst, Amtshandlungen, Seelsorge, Organisation und Verwaltung </a:t>
            </a:r>
          </a:p>
          <a:p>
            <a:pPr eaLnBrk="1" hangingPunct="1">
              <a:spcAft>
                <a:spcPts val="500"/>
              </a:spcAft>
            </a:pPr>
            <a:r>
              <a:rPr lang="de-DE" sz="2400" i="1" smtClean="0"/>
              <a:t>Gottesdienste zu besonderen Gelegenheiten</a:t>
            </a:r>
            <a:r>
              <a:rPr lang="de-DE" sz="2400" smtClean="0"/>
              <a:t> helfen das Leben zu verstehen und laden zum Glauben ein </a:t>
            </a:r>
          </a:p>
          <a:p>
            <a:pPr eaLnBrk="1" hangingPunct="1">
              <a:spcAft>
                <a:spcPts val="500"/>
              </a:spcAft>
            </a:pPr>
            <a:r>
              <a:rPr lang="de-DE" sz="2400" i="1" smtClean="0"/>
              <a:t>Gute Nachricht sein</a:t>
            </a:r>
            <a:r>
              <a:rPr lang="de-DE" sz="2400" smtClean="0"/>
              <a:t>: die Gemeinde lebt in der Nachfolge Jesu glaubwürdig das Evangelium </a:t>
            </a:r>
          </a:p>
          <a:p>
            <a:pPr eaLnBrk="1" hangingPunct="1">
              <a:spcAft>
                <a:spcPts val="500"/>
              </a:spcAft>
            </a:pPr>
            <a:r>
              <a:rPr lang="de-DE" sz="2400" i="1" smtClean="0"/>
              <a:t>Mit Freude arbeiten</a:t>
            </a:r>
            <a:r>
              <a:rPr lang="de-DE" sz="2400" smtClean="0"/>
              <a:t> und gelassen Dinge bleiben lassen </a:t>
            </a:r>
            <a:endParaRPr lang="de-DE" sz="240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52" y="19797"/>
            <a:ext cx="5143500" cy="6858000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2400000"/>
              </a:lightRig>
            </a:scene3d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de-DE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Über das Gemeindeprofil nachdenken</a:t>
            </a:r>
            <a:endParaRPr lang="de-DE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1. Was sind unsere Stärken?</a:t>
            </a:r>
          </a:p>
          <a:p>
            <a:pPr eaLnBrk="1" hangingPunct="1"/>
            <a:r>
              <a:rPr lang="de-DE" sz="2400" smtClean="0"/>
              <a:t>Wie ist es zu diesen Stärken gekommen?</a:t>
            </a:r>
          </a:p>
          <a:p>
            <a:pPr eaLnBrk="1" hangingPunct="1"/>
            <a:r>
              <a:rPr lang="de-DE" smtClean="0"/>
              <a:t>2. Wo sind wir unterschiedlicher Meinung?</a:t>
            </a:r>
          </a:p>
          <a:p>
            <a:pPr eaLnBrk="1" hangingPunct="1"/>
            <a:r>
              <a:rPr lang="de-DE" smtClean="0"/>
              <a:t>3. Was hält uns zurück?</a:t>
            </a:r>
          </a:p>
          <a:p>
            <a:pPr eaLnBrk="1" hangingPunct="1"/>
            <a:r>
              <a:rPr lang="de-DE" sz="2400" smtClean="0"/>
              <a:t>Wie zeigt sich das im Leben unserer Gemeinde? War das schon immer so? Wenn ja: warum? Wenn nicht: was hat zu dieser Entwicklung geführt?</a:t>
            </a: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40"/>
            <a:ext cx="5143500" cy="6858000"/>
          </a:xfrm>
          <a:prstGeom prst="rect">
            <a:avLst/>
          </a:prstGeom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2400000"/>
              </a:lightRig>
            </a:scene3d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de-DE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Woran müssen wir arbeiten?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7772400" cy="4114800"/>
          </a:xfrm>
        </p:spPr>
        <p:txBody>
          <a:bodyPr/>
          <a:lstStyle/>
          <a:p>
            <a:pPr eaLnBrk="1" hangingPunct="1"/>
            <a:r>
              <a:rPr lang="de-DE" dirty="0" smtClean="0"/>
              <a:t>Welches Merkmal verdient jetzt am meisten Aufmerksamkeit? Dreier-Gruppe</a:t>
            </a:r>
          </a:p>
          <a:p>
            <a:pPr eaLnBrk="1" hangingPunct="1"/>
            <a:r>
              <a:rPr lang="de-DE" dirty="0" smtClean="0"/>
              <a:t>Einzeln: Maßnahmenliste. Max zwei Merkmale. Ergänze: Stichpunkte, ggf. eigene Worte</a:t>
            </a:r>
          </a:p>
          <a:p>
            <a:pPr eaLnBrk="1" hangingPunct="1"/>
            <a:r>
              <a:rPr lang="de-DE" dirty="0" smtClean="0"/>
              <a:t>Einsammeln. Gemeinsame Listen erstellen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31" y="0"/>
            <a:ext cx="5143500" cy="6858000"/>
          </a:xfrm>
          <a:prstGeom prst="rect">
            <a:avLst/>
          </a:prstGeom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253536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2400000"/>
              </a:lightRig>
            </a:scene3d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de-DE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Maßnahmen planen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7010400" cy="5029200"/>
          </a:xfrm>
        </p:spPr>
        <p:txBody>
          <a:bodyPr/>
          <a:lstStyle/>
          <a:p>
            <a:pPr eaLnBrk="1" hangingPunct="1"/>
            <a:r>
              <a:rPr lang="de-DE" sz="2400" dirty="0" smtClean="0"/>
              <a:t>Wahrnehmen (Gruppenspaziergang). </a:t>
            </a:r>
          </a:p>
          <a:p>
            <a:pPr eaLnBrk="1" hangingPunct="1"/>
            <a:r>
              <a:rPr lang="de-DE" sz="2400" dirty="0" smtClean="0"/>
              <a:t>Erste Eindrücke</a:t>
            </a:r>
          </a:p>
          <a:p>
            <a:pPr eaLnBrk="1" hangingPunct="1"/>
            <a:r>
              <a:rPr lang="de-DE" sz="2400" dirty="0" smtClean="0"/>
              <a:t>Plenum:  3-4 Bereiche bestimmen (Kernthemen)</a:t>
            </a:r>
          </a:p>
          <a:p>
            <a:pPr eaLnBrk="1" hangingPunct="1"/>
            <a:r>
              <a:rPr lang="de-DE" sz="2400" dirty="0" smtClean="0"/>
              <a:t>Interessen-Gruppen bilden zu den Themen</a:t>
            </a:r>
          </a:p>
          <a:p>
            <a:pPr eaLnBrk="1" hangingPunct="1"/>
            <a:r>
              <a:rPr lang="de-DE" sz="2400" dirty="0" err="1" smtClean="0"/>
              <a:t>VieIe</a:t>
            </a:r>
            <a:r>
              <a:rPr lang="de-DE" sz="2400" dirty="0" smtClean="0"/>
              <a:t> Ideen sammeln für Maßnahmen. Vorstellen</a:t>
            </a:r>
          </a:p>
          <a:p>
            <a:pPr eaLnBrk="1" hangingPunct="1"/>
            <a:r>
              <a:rPr lang="de-DE" sz="2400" dirty="0" smtClean="0"/>
              <a:t>Jede Gruppe ein praktischer Vorschlag: Was kann der erste Schritt sein zur Weiterentwicklung dieses Aspektes im Gemeindeleben?</a:t>
            </a:r>
          </a:p>
          <a:p>
            <a:pPr eaLnBrk="1" hangingPunct="1"/>
            <a:r>
              <a:rPr lang="de-DE" sz="2400" dirty="0" smtClean="0"/>
              <a:t>Nach der Gruppenarbeit: Ergebnisse präsentieren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2400000"/>
              </a:lightRig>
            </a:scene3d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de-DE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Verabredungen. Abschluss.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03438"/>
            <a:ext cx="8229600" cy="4525962"/>
          </a:xfrm>
        </p:spPr>
        <p:txBody>
          <a:bodyPr/>
          <a:lstStyle/>
          <a:p>
            <a:pPr eaLnBrk="1" hangingPunct="1"/>
            <a:r>
              <a:rPr lang="de-DE" sz="2400" smtClean="0"/>
              <a:t>Abschluss: Rückmeldung/Konsequenzen für Gemeinde. </a:t>
            </a:r>
          </a:p>
          <a:p>
            <a:pPr eaLnBrk="1" hangingPunct="1"/>
            <a:r>
              <a:rPr lang="de-DE" sz="2400" smtClean="0"/>
              <a:t>Info: Wie es weiter geht. Entscheidung in Gemeindeleitung.</a:t>
            </a:r>
          </a:p>
          <a:p>
            <a:pPr eaLnBrk="1" hangingPunct="1"/>
            <a:r>
              <a:rPr lang="de-DE" sz="2400" smtClean="0"/>
              <a:t>Ergänzung möglich: Der Engel der Gemeinde</a:t>
            </a:r>
          </a:p>
          <a:p>
            <a:pPr eaLnBrk="1" hangingPunct="1"/>
            <a:r>
              <a:rPr lang="de-DE" sz="2400" smtClean="0"/>
              <a:t>Jesu Wesen in unserem Leben und in unserer Gemeinde. Ziel: Christus ähnlicher werden. </a:t>
            </a:r>
          </a:p>
          <a:p>
            <a:pPr eaLnBrk="1" hangingPunct="1"/>
            <a:r>
              <a:rPr lang="de-DE" sz="2400" smtClean="0"/>
              <a:t>Persönliche Stille. Gebet</a:t>
            </a:r>
          </a:p>
          <a:p>
            <a:pPr eaLnBrk="1" hangingPunct="1"/>
            <a:r>
              <a:rPr lang="de-DE" sz="2400" smtClean="0"/>
              <a:t>Kurzes Feedback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Bild 4" descr="IMG_24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2590800"/>
            <a:ext cx="568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2400000"/>
              </a:lightRig>
            </a:scene3d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de-DE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3. Der Engel der Gemeinde </a:t>
            </a:r>
            <a:r>
              <a:rPr lang="de-DE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(nach </a:t>
            </a:r>
            <a:r>
              <a:rPr lang="de-DE" sz="32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Offbg</a:t>
            </a:r>
            <a:r>
              <a:rPr lang="de-DE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 </a:t>
            </a:r>
            <a:r>
              <a:rPr lang="de-DE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2 - 3)</a:t>
            </a:r>
            <a:r>
              <a:rPr lang="de-DE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/>
            </a:r>
            <a:br>
              <a:rPr lang="de-DE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</a:br>
            <a:r>
              <a:rPr lang="de-DE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Einführung </a:t>
            </a:r>
            <a:r>
              <a:rPr lang="de-DE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in das </a:t>
            </a:r>
            <a:r>
              <a:rPr lang="de-DE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Konzept</a:t>
            </a:r>
            <a:endParaRPr lang="de-DE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Engel: Christus redet mit der Persönlichkeit der Gemeinde</a:t>
            </a:r>
          </a:p>
          <a:p>
            <a:pPr eaLnBrk="1" hangingPunct="1"/>
            <a:r>
              <a:rPr lang="de-DE" smtClean="0"/>
              <a:t>Gemeinden als Ganzheit sehen: Kultur, Charakter, Geist, Gefühl</a:t>
            </a:r>
          </a:p>
          <a:p>
            <a:pPr eaLnBrk="1" hangingPunct="1"/>
            <a:r>
              <a:rPr lang="de-DE" smtClean="0"/>
              <a:t>Im Engel trifft zusammen, was Gemeinde </a:t>
            </a:r>
            <a:r>
              <a:rPr lang="de-DE" i="1" smtClean="0"/>
              <a:t>ist</a:t>
            </a:r>
            <a:r>
              <a:rPr lang="de-DE" smtClean="0"/>
              <a:t> (Persönlichkeit) und </a:t>
            </a:r>
            <a:r>
              <a:rPr lang="de-DE" i="1" smtClean="0"/>
              <a:t>wozu sie da </a:t>
            </a:r>
            <a:r>
              <a:rPr lang="de-DE" smtClean="0"/>
              <a:t>ist (Berufung)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981" y="1888205"/>
            <a:ext cx="6604000" cy="4953000"/>
          </a:xfrm>
          <a:prstGeom prst="rect">
            <a:avLst/>
          </a:prstGeom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2400000"/>
              </a:lightRig>
            </a:scene3d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de-DE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Der Engel der </a:t>
            </a:r>
            <a:r>
              <a:rPr lang="de-DE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Gemeinde</a:t>
            </a:r>
            <a:endParaRPr lang="de-DE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229600" cy="4114800"/>
          </a:xfrm>
        </p:spPr>
        <p:txBody>
          <a:bodyPr/>
          <a:lstStyle/>
          <a:p>
            <a:pPr eaLnBrk="1" hangingPunct="1"/>
            <a:r>
              <a:rPr lang="de-DE" smtClean="0"/>
              <a:t>Anderer Zugang zur Gemeinde: innere Dynamik verstehen</a:t>
            </a:r>
          </a:p>
          <a:p>
            <a:pPr eaLnBrk="1" hangingPunct="1"/>
            <a:r>
              <a:rPr lang="de-DE" smtClean="0"/>
              <a:t>Wo kommt die Gemeinde her? Geschichte</a:t>
            </a:r>
          </a:p>
          <a:p>
            <a:pPr eaLnBrk="1" hangingPunct="1"/>
            <a:r>
              <a:rPr lang="de-DE" smtClean="0"/>
              <a:t>Wo lebt sie? Umfeld</a:t>
            </a:r>
          </a:p>
          <a:p>
            <a:pPr eaLnBrk="1" hangingPunct="1"/>
            <a:r>
              <a:rPr lang="de-DE" smtClean="0"/>
              <a:t>Was/wie ist sie? Persönlichkeit</a:t>
            </a:r>
          </a:p>
          <a:p>
            <a:pPr eaLnBrk="1" hangingPunct="1"/>
            <a:r>
              <a:rPr lang="de-DE" smtClean="0"/>
              <a:t>Wozu ist sie da? Berufung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6934200" cy="609600"/>
          </a:xfrm>
        </p:spPr>
        <p:txBody>
          <a:bodyPr>
            <a:scene3d>
              <a:camera prst="orthographicFront"/>
              <a:lightRig rig="soft" dir="t">
                <a:rot lat="0" lon="0" rev="2400000"/>
              </a:lightRig>
            </a:scene3d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de-DE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Der Engel der </a:t>
            </a:r>
            <a:r>
              <a:rPr lang="de-DE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Gemeinde</a:t>
            </a:r>
            <a:endParaRPr lang="de-DE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132856"/>
            <a:ext cx="6300192" cy="4725144"/>
          </a:xfrm>
          <a:prstGeom prst="rect">
            <a:avLst/>
          </a:prstGeom>
        </p:spPr>
      </p:pic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6248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dirty="0" smtClean="0"/>
              <a:t>Jede Gemeinde ist anders. Ängstlich, fröhlich, arrogant, selbstzufrieden, unsicher, verletzt, mutig, ..</a:t>
            </a:r>
          </a:p>
          <a:p>
            <a:pPr eaLnBrk="1" hangingPunct="1">
              <a:lnSpc>
                <a:spcPct val="90000"/>
              </a:lnSpc>
            </a:pPr>
            <a:r>
              <a:rPr lang="de-DE" dirty="0" smtClean="0"/>
              <a:t>Ziel: Durch Verstehen ihrer Persönlichkeit ihr helfen, sich zu verändern und auf Neues einzustellen – auf eine Veränderung von Geist und Wesenskern </a:t>
            </a:r>
          </a:p>
          <a:p>
            <a:pPr eaLnBrk="1" hangingPunct="1">
              <a:lnSpc>
                <a:spcPct val="90000"/>
              </a:lnSpc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0000"/>
                <a:lumOff val="40000"/>
              </a:schemeClr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88" y="3429000"/>
            <a:ext cx="4343400" cy="3251200"/>
          </a:xfrm>
          <a:prstGeom prst="rect">
            <a:avLst/>
          </a:prstGeom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2400000"/>
              </a:lightRig>
            </a:scene3d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de-DE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Wie es anfing..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57400"/>
            <a:ext cx="5410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400" smtClean="0">
                <a:latin typeface="Arial" charset="0"/>
                <a:cs typeface="Arial" charset="0"/>
              </a:rPr>
              <a:t>Einige Gemeinden wachsen gegen den Trend.</a:t>
            </a:r>
          </a:p>
          <a:p>
            <a:pPr eaLnBrk="1" hangingPunct="1">
              <a:lnSpc>
                <a:spcPct val="90000"/>
              </a:lnSpc>
            </a:pPr>
            <a:endParaRPr lang="de-DE" sz="24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400" smtClean="0">
                <a:latin typeface="Arial" charset="0"/>
                <a:cs typeface="Arial" charset="0"/>
              </a:rPr>
              <a:t>Sie sind sehr unterschiedlich.</a:t>
            </a:r>
          </a:p>
          <a:p>
            <a:pPr eaLnBrk="1" hangingPunct="1">
              <a:lnSpc>
                <a:spcPct val="90000"/>
              </a:lnSpc>
            </a:pPr>
            <a:endParaRPr lang="de-DE" sz="24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400" smtClean="0">
                <a:latin typeface="Arial" charset="0"/>
                <a:cs typeface="Arial" charset="0"/>
              </a:rPr>
              <a:t>Sie legen keinen Wert auf  „Wachsen“, aber ..</a:t>
            </a:r>
          </a:p>
          <a:p>
            <a:pPr eaLnBrk="1" hangingPunct="1">
              <a:lnSpc>
                <a:spcPct val="90000"/>
              </a:lnSpc>
            </a:pPr>
            <a:endParaRPr lang="de-DE" sz="24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400" smtClean="0">
                <a:latin typeface="Arial" charset="0"/>
                <a:cs typeface="Arial" charset="0"/>
              </a:rPr>
              <a:t>.. sie versuchen auf die ihnen bestmögliche Art Gemeinde zu sein (to be a better church)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7673"/>
            <a:ext cx="5080000" cy="3810000"/>
          </a:xfrm>
          <a:prstGeom prst="rect">
            <a:avLst/>
          </a:prstGeom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53536"/>
            <a:ext cx="6019800" cy="1143000"/>
          </a:xfrm>
        </p:spPr>
        <p:txBody>
          <a:bodyPr>
            <a:scene3d>
              <a:camera prst="orthographicFront"/>
              <a:lightRig rig="soft" dir="t">
                <a:rot lat="0" lon="0" rev="2400000"/>
              </a:lightRig>
            </a:scene3d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de-DE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Der Engel der </a:t>
            </a:r>
            <a:r>
              <a:rPr lang="de-DE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Gemeinde</a:t>
            </a:r>
            <a:endParaRPr lang="de-DE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505200"/>
            <a:ext cx="89916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mtClean="0"/>
              <a:t>Der Engel der Gemeinde ist ..</a:t>
            </a:r>
          </a:p>
          <a:p>
            <a:pPr eaLnBrk="1" hangingPunct="1">
              <a:lnSpc>
                <a:spcPct val="90000"/>
              </a:lnSpc>
            </a:pPr>
            <a:r>
              <a:rPr lang="de-DE" smtClean="0"/>
              <a:t>.. moralisch nicht eindeutig - anders als übliches Engelbild! Christus lobt und warnt</a:t>
            </a:r>
          </a:p>
          <a:p>
            <a:pPr eaLnBrk="1" hangingPunct="1">
              <a:lnSpc>
                <a:spcPct val="90000"/>
              </a:lnSpc>
            </a:pPr>
            <a:r>
              <a:rPr lang="de-DE" smtClean="0"/>
              <a:t>.. grundsätzlich passiv - nicht der Engel verändert die Gemeinde. Was die Gemeinde entscheidet und wie sie sich verhält, verändert den Engel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435278"/>
            <a:ext cx="5867400" cy="4406900"/>
          </a:xfrm>
          <a:prstGeom prst="rect">
            <a:avLst/>
          </a:prstGeom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2400000"/>
              </a:lightRig>
            </a:scene3d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de-DE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Der Engel der </a:t>
            </a:r>
            <a:r>
              <a:rPr lang="de-DE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Gemeinde</a:t>
            </a:r>
            <a:endParaRPr lang="de-DE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828800"/>
            <a:ext cx="7010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mtClean="0"/>
              <a:t>Den Engel benennen braucht viel Zeit! Immer wieder überarbeiten und aktualisieren! Eindrücke vieler Menschen mit einbeziehen!</a:t>
            </a:r>
          </a:p>
          <a:p>
            <a:pPr eaLnBrk="1" hangingPunct="1">
              <a:lnSpc>
                <a:spcPct val="90000"/>
              </a:lnSpc>
            </a:pPr>
            <a:r>
              <a:rPr lang="de-DE" smtClean="0"/>
              <a:t>Ziel: Wie kann der Engel vitaler werden? Wie kann er Christus ähnlicher werden?</a:t>
            </a:r>
          </a:p>
          <a:p>
            <a:pPr eaLnBrk="1" hangingPunct="1">
              <a:lnSpc>
                <a:spcPct val="90000"/>
              </a:lnSpc>
            </a:pPr>
            <a:r>
              <a:rPr lang="de-DE" smtClean="0"/>
              <a:t>Positives bestätigen</a:t>
            </a:r>
          </a:p>
          <a:p>
            <a:pPr eaLnBrk="1" hangingPunct="1">
              <a:lnSpc>
                <a:spcPct val="90000"/>
              </a:lnSpc>
            </a:pPr>
            <a:r>
              <a:rPr lang="de-DE" smtClean="0"/>
              <a:t>Sich mit Negativem auseinandersetzen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2400000"/>
              </a:lightRig>
            </a:scene3d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de-DE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Engel der Gemeinde (Ziele)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Den Engel bestimmen ..</a:t>
            </a:r>
          </a:p>
          <a:p>
            <a:pPr eaLnBrk="1" hangingPunct="1"/>
            <a:r>
              <a:rPr lang="de-DE" smtClean="0"/>
              <a:t>... und ansprechen</a:t>
            </a:r>
          </a:p>
          <a:p>
            <a:pPr eaLnBrk="1" hangingPunct="1"/>
            <a:r>
              <a:rPr lang="de-DE" smtClean="0"/>
              <a:t>Die Berufung einer Gemeinde erkennen</a:t>
            </a:r>
          </a:p>
          <a:p>
            <a:pPr eaLnBrk="1" hangingPunct="1"/>
            <a:r>
              <a:rPr lang="de-DE" smtClean="0"/>
              <a:t>Weitergehen können zur Berufung: Gemeinde beginnt Gottes Berufung auszuleben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2400000"/>
              </a:lightRig>
            </a:scene3d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de-DE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Wie es anfing..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876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400" smtClean="0"/>
              <a:t>Ihre Arbeitsformen sind sehr unterschiedlich ..</a:t>
            </a:r>
          </a:p>
          <a:p>
            <a:pPr eaLnBrk="1" hangingPunct="1">
              <a:lnSpc>
                <a:spcPct val="90000"/>
              </a:lnSpc>
            </a:pPr>
            <a:endParaRPr lang="de-DE" sz="2400" smtClean="0"/>
          </a:p>
          <a:p>
            <a:pPr eaLnBrk="1" hangingPunct="1">
              <a:lnSpc>
                <a:spcPct val="90000"/>
              </a:lnSpc>
            </a:pPr>
            <a:r>
              <a:rPr lang="de-DE" sz="2400" smtClean="0"/>
              <a:t>.. aber es gibt sieben gemeinsame Merkmale: Felder von Haltungen, Einstellungen, Werten und Zielen („marks of church“)..</a:t>
            </a:r>
          </a:p>
          <a:p>
            <a:pPr eaLnBrk="1" hangingPunct="1">
              <a:lnSpc>
                <a:spcPct val="90000"/>
              </a:lnSpc>
            </a:pPr>
            <a:endParaRPr lang="de-DE" sz="2400" smtClean="0"/>
          </a:p>
          <a:p>
            <a:pPr eaLnBrk="1" hangingPunct="1">
              <a:lnSpc>
                <a:spcPct val="90000"/>
              </a:lnSpc>
            </a:pPr>
            <a:r>
              <a:rPr lang="de-DE" sz="2400" smtClean="0"/>
              <a:t>.. die anderen Gemeinden helfen können auf die ihnen bestmögliche Art Gemeinde zu sein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717032"/>
            <a:ext cx="3937000" cy="2946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">
                <a:rot lat="0" lon="0" rev="2400000"/>
              </a:lightRig>
            </a:scene3d>
          </a:bodyPr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de-DE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Vitale Gemeinden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819400"/>
            <a:ext cx="6559550" cy="175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de-DE" sz="3000" smtClean="0"/>
              <a:t>Ein Programm für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de-DE" sz="3000" smtClean="0"/>
              <a:t>Gemeinde - Entwicklung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de-DE" sz="30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de-DE" sz="3000" smtClean="0"/>
              <a:t>2. Die Gemeindeprofil-Übung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5105400" cy="6807200"/>
          </a:xfrm>
          <a:prstGeom prst="rect">
            <a:avLst/>
          </a:prstGeom>
        </p:spPr>
      </p:pic>
      <p:sp>
        <p:nvSpPr>
          <p:cNvPr id="23556" name="Textfeld 3"/>
          <p:cNvSpPr txBox="1">
            <a:spLocks noChangeArrowheads="1"/>
          </p:cNvSpPr>
          <p:nvPr/>
        </p:nvSpPr>
        <p:spPr bwMode="auto">
          <a:xfrm>
            <a:off x="228600" y="1600200"/>
            <a:ext cx="7620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>
                <a:latin typeface="Rockwell" charset="0"/>
              </a:rPr>
              <a:t>So machen Sie die Bewertung: </a:t>
            </a:r>
          </a:p>
          <a:p>
            <a:r>
              <a:rPr lang="de-DE">
                <a:latin typeface="Rockwell" charset="0"/>
              </a:rPr>
              <a:t>Kreisen Sie die Ziffer ein, die am besten beschreibt, was aus Ihrer Sicht in der Gemeinde passiert</a:t>
            </a:r>
          </a:p>
          <a:p>
            <a:endParaRPr lang="de-DE">
              <a:latin typeface="Rockwell" charset="0"/>
            </a:endParaRPr>
          </a:p>
          <a:p>
            <a:pPr>
              <a:buFontTx/>
              <a:buAutoNum type="arabicPeriod"/>
            </a:pPr>
            <a:r>
              <a:rPr lang="de-DE">
                <a:latin typeface="Rockwell" charset="0"/>
              </a:rPr>
              <a:t> Ungenügend - es ist schwach und hält uns zurück</a:t>
            </a:r>
          </a:p>
          <a:p>
            <a:pPr>
              <a:buFontTx/>
              <a:buAutoNum type="arabicPeriod"/>
            </a:pPr>
            <a:r>
              <a:rPr lang="de-DE">
                <a:latin typeface="Rockwell" charset="0"/>
              </a:rPr>
              <a:t> Mangelhaft - nur wenig spricht dafür</a:t>
            </a:r>
          </a:p>
          <a:p>
            <a:pPr>
              <a:buFontTx/>
              <a:buAutoNum type="arabicPeriod"/>
            </a:pPr>
            <a:r>
              <a:rPr lang="de-DE">
                <a:latin typeface="Rockwell" charset="0"/>
              </a:rPr>
              <a:t> Ausreichend - einiges spricht dafür</a:t>
            </a:r>
          </a:p>
          <a:p>
            <a:pPr>
              <a:buFontTx/>
              <a:buAutoNum type="arabicPeriod"/>
            </a:pPr>
            <a:r>
              <a:rPr lang="de-DE">
                <a:latin typeface="Rockwell" charset="0"/>
              </a:rPr>
              <a:t> Befriedigend - die Entwicklung macht Fortschritte</a:t>
            </a:r>
          </a:p>
          <a:p>
            <a:pPr>
              <a:buFontTx/>
              <a:buAutoNum type="arabicPeriod"/>
            </a:pPr>
            <a:r>
              <a:rPr lang="de-DE">
                <a:latin typeface="Rockwell" charset="0"/>
              </a:rPr>
              <a:t> Gut - Vieles spricht dafür</a:t>
            </a:r>
          </a:p>
          <a:p>
            <a:pPr>
              <a:buFontTx/>
              <a:buAutoNum type="arabicPeriod"/>
            </a:pPr>
            <a:r>
              <a:rPr lang="de-DE">
                <a:latin typeface="Rockwell" charset="0"/>
              </a:rPr>
              <a:t> Sehr gut – es ist eine Stärke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>
            <a:scene3d>
              <a:camera prst="orthographicFront"/>
              <a:lightRig rig="soft" dir="t">
                <a:rot lat="0" lon="0" rev="2400000"/>
              </a:lightRig>
            </a:scene3d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de-DE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Bewertungsbogen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1371600"/>
          </a:xfrm>
        </p:spPr>
        <p:txBody>
          <a:bodyPr>
            <a:noAutofit/>
            <a:scene3d>
              <a:camera prst="orthographicFront"/>
              <a:lightRig rig="soft" dir="t">
                <a:rot lat="0" lon="0" rev="2400000"/>
              </a:lightRig>
            </a:scene3d>
          </a:bodyPr>
          <a:lstStyle/>
          <a:p>
            <a:pPr marL="54864" indent="0" algn="l" eaLnBrk="1" fontAlgn="auto" hangingPunct="1"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+mn-lt"/>
                <a:ea typeface="+mj-ea"/>
                <a:cs typeface="+mj-cs"/>
              </a:rPr>
              <a:t>1. Merkmal:</a:t>
            </a:r>
            <a:r>
              <a:rPr lang="de-DE" sz="24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+mn-lt"/>
                <a:ea typeface="+mj-ea"/>
                <a:cs typeface="+mj-cs"/>
              </a:rPr>
              <a:t> Wir beziehen Kraft und Orientierung aus dem Glauben  - </a:t>
            </a:r>
            <a:r>
              <a:rPr lang="de-DE" sz="2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statt </a:t>
            </a:r>
            <a:r>
              <a:rPr lang="de-DE" sz="24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Dinge nur am Laufen zu halten</a:t>
            </a:r>
            <a:r>
              <a:rPr lang="de-DE" sz="2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oder zu versuchen</a:t>
            </a:r>
            <a:r>
              <a:rPr lang="de-DE" sz="24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, zu überleben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2362200"/>
            <a:ext cx="8001000" cy="3382963"/>
          </a:xfrm>
        </p:spPr>
        <p:txBody>
          <a:bodyPr/>
          <a:lstStyle/>
          <a:p>
            <a:pPr eaLnBrk="1" hangingPunct="1"/>
            <a:r>
              <a:rPr lang="de-DE" sz="2400" i="1" smtClean="0"/>
              <a:t>Gottesdienst  und Feier der Sakramente</a:t>
            </a:r>
            <a:r>
              <a:rPr lang="de-DE" sz="2400" smtClean="0"/>
              <a:t>: Menschen bekommen Raum, Gottes Liebe zu erfahren</a:t>
            </a:r>
          </a:p>
          <a:p>
            <a:pPr eaLnBrk="1" hangingPunct="1"/>
            <a:r>
              <a:rPr lang="de-DE" sz="2400" i="1" smtClean="0"/>
              <a:t>Motivation</a:t>
            </a:r>
            <a:r>
              <a:rPr lang="de-DE" sz="2400" smtClean="0"/>
              <a:t>: Kraft  wächst aus dem Wunsch, für Gott und für andere da zu sein</a:t>
            </a:r>
          </a:p>
          <a:p>
            <a:pPr eaLnBrk="1" hangingPunct="1"/>
            <a:r>
              <a:rPr lang="de-DE" sz="2400" i="1" smtClean="0"/>
              <a:t>Orientierung an der Bibel</a:t>
            </a:r>
            <a:r>
              <a:rPr lang="de-DE" sz="2400" smtClean="0"/>
              <a:t>: kreativ und lebensnah</a:t>
            </a:r>
          </a:p>
          <a:p>
            <a:pPr eaLnBrk="1" hangingPunct="1"/>
            <a:r>
              <a:rPr lang="de-DE" sz="2400" i="1" smtClean="0"/>
              <a:t>Glauben an Christus begleiten</a:t>
            </a:r>
            <a:r>
              <a:rPr lang="de-DE" sz="2400" smtClean="0"/>
              <a:t>: Menschen helfen, im Glauben zu wachsen und ihn weiter zu geben </a:t>
            </a:r>
            <a:endParaRPr lang="de-DE" sz="2400" smtClean="0">
              <a:latin typeface="Times New Roman" charset="0"/>
            </a:endParaRPr>
          </a:p>
          <a:p>
            <a:pPr eaLnBrk="1" hangingPunct="1"/>
            <a:endParaRPr lang="de-DE" sz="240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77200" cy="1143000"/>
          </a:xfrm>
        </p:spPr>
        <p:txBody>
          <a:bodyPr>
            <a:scene3d>
              <a:camera prst="orthographicFront"/>
              <a:lightRig rig="soft" dir="t">
                <a:rot lat="0" lon="0" rev="2400000"/>
              </a:lightRig>
            </a:scene3d>
          </a:bodyPr>
          <a:lstStyle/>
          <a:p>
            <a:pPr marL="54864" indent="0" algn="l" eaLnBrk="1" fontAlgn="auto" hangingPunct="1"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2. Merkmal:</a:t>
            </a:r>
            <a:r>
              <a:rPr lang="de-DE" sz="24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 </a:t>
            </a:r>
            <a:r>
              <a:rPr lang="de-DE" sz="2400" b="1" dirty="0" smtClean="0"/>
              <a:t>Wir richten den Blick nach außen </a:t>
            </a:r>
            <a:br>
              <a:rPr lang="de-DE" sz="2400" b="1" dirty="0" smtClean="0"/>
            </a:br>
            <a:r>
              <a:rPr lang="de-DE" sz="2400" dirty="0" smtClean="0"/>
              <a:t>statt uns nur mit uns selbst zu beschäftigen </a:t>
            </a:r>
            <a:endParaRPr lang="de-DE" sz="2400" dirty="0">
              <a:solidFill>
                <a:schemeClr val="tx1"/>
              </a:solidFill>
              <a:latin typeface="Times New Roman" charset="0"/>
              <a:ea typeface="+mj-ea"/>
              <a:cs typeface="+mj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500"/>
              </a:spcAft>
            </a:pPr>
            <a:r>
              <a:rPr lang="de-DE" sz="2400" i="1" smtClean="0"/>
              <a:t>Vernetzung</a:t>
            </a:r>
            <a:r>
              <a:rPr lang="de-DE" sz="2400" smtClean="0"/>
              <a:t> am </a:t>
            </a:r>
            <a:r>
              <a:rPr lang="de-DE" sz="2400" i="1" smtClean="0"/>
              <a:t>Ort</a:t>
            </a:r>
            <a:r>
              <a:rPr lang="de-DE" sz="2400" smtClean="0"/>
              <a:t>, in Zusammenarbeit mit anderen Kirchen, Glaubensrichtungen, säkularen Gruppen und Netzwerken </a:t>
            </a:r>
          </a:p>
          <a:p>
            <a:pPr eaLnBrk="1" hangingPunct="1">
              <a:spcAft>
                <a:spcPts val="500"/>
              </a:spcAft>
            </a:pPr>
            <a:r>
              <a:rPr lang="de-DE" sz="2400" i="1" smtClean="0"/>
              <a:t>Frieden und Gerechtigkeit:</a:t>
            </a:r>
            <a:r>
              <a:rPr lang="de-DE" sz="2400" smtClean="0"/>
              <a:t> leidenschaftlich und prophetisch vor Ort und in der Welt </a:t>
            </a:r>
          </a:p>
          <a:p>
            <a:pPr eaLnBrk="1" hangingPunct="1">
              <a:spcAft>
                <a:spcPts val="500"/>
              </a:spcAft>
            </a:pPr>
            <a:r>
              <a:rPr lang="de-DE" sz="2400" i="1" smtClean="0"/>
              <a:t>Glaube und Alltagsleben</a:t>
            </a:r>
            <a:r>
              <a:rPr lang="de-DE" sz="2400" smtClean="0"/>
              <a:t>: gehören zusammen und werden füreinander relevant </a:t>
            </a:r>
            <a:endParaRPr lang="de-DE" sz="2400" i="1" smtClean="0"/>
          </a:p>
          <a:p>
            <a:pPr eaLnBrk="1" hangingPunct="1"/>
            <a:r>
              <a:rPr lang="de-DE" sz="2400" i="1" smtClean="0"/>
              <a:t>Diakonisches Handeln</a:t>
            </a:r>
            <a:r>
              <a:rPr lang="de-DE" sz="2400" smtClean="0"/>
              <a:t>: Menschen erfahren hilfreiche Unterstützung in ihren Alltagsfragen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2400000"/>
              </a:lightRig>
            </a:scene3d>
          </a:bodyPr>
          <a:lstStyle/>
          <a:p>
            <a:pPr marL="54864" indent="0" algn="l" eaLnBrk="1" fontAlgn="auto" hangingPunct="1"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+mn-lt"/>
                <a:ea typeface="+mj-ea"/>
                <a:cs typeface=""/>
              </a:rPr>
              <a:t>3. </a:t>
            </a:r>
            <a:r>
              <a:rPr lang="de-DE" sz="24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+mn-lt"/>
                <a:ea typeface="+mj-ea"/>
                <a:cs typeface=""/>
              </a:rPr>
              <a:t>Merkmal: </a:t>
            </a:r>
            <a:r>
              <a:rPr lang="de-DE" sz="2400" b="1" dirty="0" smtClean="0">
                <a:latin typeface="+mn-lt"/>
                <a:cs typeface=""/>
              </a:rPr>
              <a:t>Wir finden heraus, was Gott heute will. </a:t>
            </a:r>
            <a:r>
              <a:rPr lang="de-DE" sz="2400" dirty="0" smtClean="0">
                <a:latin typeface="+mn-lt"/>
                <a:cs typeface=""/>
              </a:rPr>
              <a:t>Wir können es nicht jedem Recht machen, aber uns vom Heiligen Geist leiten lassen. </a:t>
            </a:r>
            <a:endParaRPr lang="de-DE" sz="2400" dirty="0">
              <a:solidFill>
                <a:schemeClr val="tx1"/>
              </a:solidFill>
              <a:latin typeface="+mn-lt"/>
              <a:ea typeface="+mj-ea"/>
              <a:cs typeface="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eaLnBrk="1" hangingPunct="1">
              <a:spcAft>
                <a:spcPts val="500"/>
              </a:spcAft>
            </a:pPr>
            <a:r>
              <a:rPr lang="de-DE" sz="2400" i="1" smtClean="0"/>
              <a:t>Berufung</a:t>
            </a:r>
            <a:r>
              <a:rPr lang="de-DE" sz="2400" smtClean="0"/>
              <a:t>: Entdecken, was Gott heute will - es sein und tun </a:t>
            </a:r>
          </a:p>
          <a:p>
            <a:pPr eaLnBrk="1" hangingPunct="1">
              <a:spcAft>
                <a:spcPts val="500"/>
              </a:spcAft>
            </a:pPr>
            <a:r>
              <a:rPr lang="de-DE" sz="2400" i="1" smtClean="0"/>
              <a:t>Vision</a:t>
            </a:r>
            <a:r>
              <a:rPr lang="de-DE" sz="2400" smtClean="0"/>
              <a:t>: Gemeinsam ein Gespür dafür entwickeln, wohin die Reise geht und dies vermitteln </a:t>
            </a:r>
          </a:p>
          <a:p>
            <a:pPr eaLnBrk="1" hangingPunct="1">
              <a:spcAft>
                <a:spcPts val="500"/>
              </a:spcAft>
            </a:pPr>
            <a:r>
              <a:rPr lang="de-DE" sz="2400" i="1" smtClean="0"/>
              <a:t>Missionarische Prioritäten</a:t>
            </a:r>
            <a:r>
              <a:rPr lang="de-DE" sz="2400" smtClean="0"/>
              <a:t>: Kurz- und langfristige Ziele bewusst setzen </a:t>
            </a:r>
          </a:p>
          <a:p>
            <a:pPr eaLnBrk="1" hangingPunct="1">
              <a:spcAft>
                <a:spcPts val="500"/>
              </a:spcAft>
            </a:pPr>
            <a:r>
              <a:rPr lang="de-DE" sz="2400" i="1" smtClean="0"/>
              <a:t>Einsatzbereitschaft</a:t>
            </a:r>
            <a:r>
              <a:rPr lang="de-DE" sz="2400" smtClean="0"/>
              <a:t> von jedem Einzelnen und als Gemeinschaft - so gewinnt Glaube Gestalt </a:t>
            </a:r>
            <a:endParaRPr lang="de-DE" sz="240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8153400" cy="1143000"/>
          </a:xfrm>
        </p:spPr>
        <p:txBody>
          <a:bodyPr>
            <a:scene3d>
              <a:camera prst="orthographicFront"/>
              <a:lightRig rig="soft" dir="t">
                <a:rot lat="0" lon="0" rev="2400000"/>
              </a:lightRig>
            </a:scene3d>
          </a:bodyPr>
          <a:lstStyle/>
          <a:p>
            <a:pPr marL="54864" indent="0" algn="l" eaLnBrk="1" fontAlgn="auto" hangingPunct="1"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4. Merkmal:</a:t>
            </a:r>
            <a:r>
              <a:rPr lang="de-DE" sz="24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 </a:t>
            </a:r>
            <a:r>
              <a:rPr lang="de-DE" sz="2400" b="1" dirty="0" smtClean="0"/>
              <a:t>Wir wagen Neues und wollen wachsen </a:t>
            </a:r>
            <a:br>
              <a:rPr lang="de-DE" sz="2400" b="1" dirty="0" smtClean="0"/>
            </a:br>
            <a:r>
              <a:rPr lang="de-DE" sz="2400" dirty="0" smtClean="0"/>
              <a:t>statt Veränderung oder Misserfolg zu fürchten. </a:t>
            </a:r>
            <a:endParaRPr lang="de-DE" sz="2400" dirty="0">
              <a:solidFill>
                <a:schemeClr val="tx1"/>
              </a:solidFill>
              <a:latin typeface="Times New Roman" charset="0"/>
              <a:ea typeface="+mj-ea"/>
              <a:cs typeface="+mj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500"/>
              </a:spcAft>
            </a:pPr>
            <a:r>
              <a:rPr lang="de-DE" sz="2400" i="1" smtClean="0"/>
              <a:t>Neue Wege</a:t>
            </a:r>
            <a:r>
              <a:rPr lang="de-DE" sz="2400" smtClean="0"/>
              <a:t>: Die Vergangenheit wird bejaht, Neues gewagt </a:t>
            </a:r>
          </a:p>
          <a:p>
            <a:pPr eaLnBrk="1" hangingPunct="1">
              <a:spcAft>
                <a:spcPts val="500"/>
              </a:spcAft>
            </a:pPr>
            <a:r>
              <a:rPr lang="de-DE" sz="2400" i="1" smtClean="0"/>
              <a:t>Risikobereitschaft</a:t>
            </a:r>
            <a:r>
              <a:rPr lang="de-DE" sz="2400" smtClean="0"/>
              <a:t>: Zugeben, wenn etwas nicht funktioniert, und aus der Erfahrung lernen </a:t>
            </a:r>
          </a:p>
          <a:p>
            <a:pPr eaLnBrk="1" hangingPunct="1">
              <a:spcAft>
                <a:spcPts val="500"/>
              </a:spcAft>
            </a:pPr>
            <a:r>
              <a:rPr lang="de-DE" sz="2400" i="1" smtClean="0"/>
              <a:t>Krisen</a:t>
            </a:r>
            <a:r>
              <a:rPr lang="de-DE" sz="2400" smtClean="0"/>
              <a:t>: Auf Herausforderungen für Gemeinde und Umfeld kreativ reagieren </a:t>
            </a:r>
          </a:p>
          <a:p>
            <a:pPr eaLnBrk="1" hangingPunct="1">
              <a:spcAft>
                <a:spcPts val="500"/>
              </a:spcAft>
            </a:pPr>
            <a:r>
              <a:rPr lang="de-DE" sz="2400" i="1" smtClean="0"/>
              <a:t>Positive Erfahrungen von Wandel</a:t>
            </a:r>
            <a:r>
              <a:rPr lang="de-DE" sz="2400" smtClean="0"/>
              <a:t>: Auch kleine Erfolge werden dankbar wahrgenommen, um darauf aufzubauen </a:t>
            </a:r>
            <a:endParaRPr lang="de-DE" sz="240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hoebe">
  <a:themeElements>
    <a:clrScheme name="Phoeb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Phoebe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ho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Phoebe.thmx</Template>
  <TotalTime>0</TotalTime>
  <Words>1239</Words>
  <Application>Microsoft Office PowerPoint</Application>
  <PresentationFormat>Bildschirmpräsentation (4:3)</PresentationFormat>
  <Paragraphs>145</Paragraphs>
  <Slides>22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ＭＳ Ｐゴシック</vt:lpstr>
      <vt:lpstr>Rockwell</vt:lpstr>
      <vt:lpstr>Wingdings 2</vt:lpstr>
      <vt:lpstr>Times New Roman</vt:lpstr>
      <vt:lpstr>Phoebe</vt:lpstr>
      <vt:lpstr>Vitale Gemeinden</vt:lpstr>
      <vt:lpstr>Wie es anfing..</vt:lpstr>
      <vt:lpstr>Wie es anfing..</vt:lpstr>
      <vt:lpstr>Vitale Gemeinden</vt:lpstr>
      <vt:lpstr>Bewertungsbogen</vt:lpstr>
      <vt:lpstr>1. Merkmal: Wir beziehen Kraft und Orientierung aus dem Glauben  - statt Dinge nur am Laufen zu halten oder zu versuchen, zu überleben</vt:lpstr>
      <vt:lpstr>2. Merkmal: Wir richten den Blick nach außen  statt uns nur mit uns selbst zu beschäftigen </vt:lpstr>
      <vt:lpstr>3. Merkmal: Wir finden heraus, was Gott heute will. Wir können es nicht jedem Recht machen, aber uns vom Heiligen Geist leiten lassen. </vt:lpstr>
      <vt:lpstr>4. Merkmal: Wir wagen Neues und wollen wachsen  statt Veränderung oder Misserfolg zu fürchten. </vt:lpstr>
      <vt:lpstr>5. Merkmal: Wir handeln als Gemeinschaft  statt bloß als Club oder religiöser Verein zu funktionieren. </vt:lpstr>
      <vt:lpstr>6. Merkmal: Wir schaffen Raum für alle.  Wir wollen inklusiv statt exklusiv handeln. </vt:lpstr>
      <vt:lpstr>7. Merkmal: Wir konzentrieren uns auf das Wesentliche.  Wir wollen lieber Weniges gut tun als uns im Aktionismus zu verlieren. </vt:lpstr>
      <vt:lpstr>Über das Gemeindeprofil nachdenken</vt:lpstr>
      <vt:lpstr>Woran müssen wir arbeiten?</vt:lpstr>
      <vt:lpstr>Maßnahmen planen</vt:lpstr>
      <vt:lpstr>Verabredungen. Abschluss. </vt:lpstr>
      <vt:lpstr>3. Der Engel der Gemeinde (nach Offbg 2 - 3) Einführung in das Konzept</vt:lpstr>
      <vt:lpstr>Der Engel der Gemeinde</vt:lpstr>
      <vt:lpstr>Der Engel der Gemeinde</vt:lpstr>
      <vt:lpstr>Der Engel der Gemeinde</vt:lpstr>
      <vt:lpstr>Der Engel der Gemeinde</vt:lpstr>
      <vt:lpstr>Engel der Gemeinde (Ziele)</vt:lpstr>
    </vt:vector>
  </TitlesOfParts>
  <Company>Hans-Hermann Pompe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Vitale Gemeinden</dc:title>
  <dc:creator>Hans-Hermann Pompe</dc:creator>
  <cp:lastModifiedBy>Hoffmann</cp:lastModifiedBy>
  <cp:revision>59</cp:revision>
  <dcterms:created xsi:type="dcterms:W3CDTF">2013-01-08T16:53:53Z</dcterms:created>
  <dcterms:modified xsi:type="dcterms:W3CDTF">2013-05-19T11:37:20Z</dcterms:modified>
</cp:coreProperties>
</file>