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18" r:id="rId1"/>
  </p:sldMasterIdLst>
  <p:notesMasterIdLst>
    <p:notesMasterId r:id="rId32"/>
  </p:notesMasterIdLst>
  <p:handoutMasterIdLst>
    <p:handoutMasterId r:id="rId33"/>
  </p:handoutMasterIdLst>
  <p:sldIdLst>
    <p:sldId id="259" r:id="rId2"/>
    <p:sldId id="325" r:id="rId3"/>
    <p:sldId id="326" r:id="rId4"/>
    <p:sldId id="292" r:id="rId5"/>
    <p:sldId id="293" r:id="rId6"/>
    <p:sldId id="294" r:id="rId7"/>
    <p:sldId id="298" r:id="rId8"/>
    <p:sldId id="299" r:id="rId9"/>
    <p:sldId id="300" r:id="rId10"/>
    <p:sldId id="301" r:id="rId11"/>
    <p:sldId id="295" r:id="rId12"/>
    <p:sldId id="327" r:id="rId13"/>
    <p:sldId id="328" r:id="rId14"/>
    <p:sldId id="329" r:id="rId15"/>
    <p:sldId id="330" r:id="rId16"/>
    <p:sldId id="296" r:id="rId17"/>
    <p:sldId id="342" r:id="rId18"/>
    <p:sldId id="279" r:id="rId19"/>
    <p:sldId id="331" r:id="rId20"/>
    <p:sldId id="333" r:id="rId21"/>
    <p:sldId id="334" r:id="rId22"/>
    <p:sldId id="335" r:id="rId23"/>
    <p:sldId id="336" r:id="rId24"/>
    <p:sldId id="337" r:id="rId25"/>
    <p:sldId id="343" r:id="rId26"/>
    <p:sldId id="338" r:id="rId27"/>
    <p:sldId id="339" r:id="rId28"/>
    <p:sldId id="340" r:id="rId29"/>
    <p:sldId id="341" r:id="rId30"/>
    <p:sldId id="302" r:id="rId31"/>
  </p:sldIdLst>
  <p:sldSz cx="9144000" cy="6858000" type="screen4x3"/>
  <p:notesSz cx="6761163" cy="9942513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7AA0"/>
    <a:srgbClr val="4C1025"/>
    <a:srgbClr val="3C203A"/>
    <a:srgbClr val="495E5F"/>
    <a:srgbClr val="F2EFE4"/>
    <a:srgbClr val="FFDC32"/>
    <a:srgbClr val="CB1872"/>
    <a:srgbClr val="094053"/>
    <a:srgbClr val="E68421"/>
    <a:srgbClr val="159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80023" autoAdjust="0"/>
  </p:normalViewPr>
  <p:slideViewPr>
    <p:cSldViewPr>
      <p:cViewPr>
        <p:scale>
          <a:sx n="69" d="100"/>
          <a:sy n="69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MS Gothic" pitchFamily="4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761" y="0"/>
            <a:ext cx="2929837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MS Gothic" pitchFamily="49" charset="-128"/>
              </a:defRPr>
            </a:lvl1pPr>
          </a:lstStyle>
          <a:p>
            <a:pPr>
              <a:defRPr/>
            </a:pPr>
            <a:fld id="{267A4BE3-DFA1-4435-B193-C4CC23AFBDCF}" type="datetimeFigureOut">
              <a:rPr lang="en-GB"/>
              <a:pPr>
                <a:defRPr/>
              </a:pPr>
              <a:t>13/09/2017</a:t>
            </a:fld>
            <a:endParaRPr lang="en-GB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0"/>
            <a:ext cx="2929837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MS Gothic" pitchFamily="4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761" y="9444740"/>
            <a:ext cx="2929837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MS Gothic" pitchFamily="49" charset="-128"/>
              </a:defRPr>
            </a:lvl1pPr>
          </a:lstStyle>
          <a:p>
            <a:pPr>
              <a:defRPr/>
            </a:pPr>
            <a:fld id="{191E85A6-1C40-421C-881F-C48654CD66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3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8273" cy="494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29761" y="0"/>
            <a:ext cx="2928272" cy="494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7287" cy="3725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6117" y="4721559"/>
            <a:ext cx="5407366" cy="4473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44740"/>
            <a:ext cx="2928273" cy="4945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29761" y="9444740"/>
            <a:ext cx="2928272" cy="4945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76FCF10B-B1F3-4CC5-AAC2-C86ED121D7B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5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defTabSz="455613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latin typeface="Calibri" pitchFamily="34" charset="0"/>
              </a:rPr>
              <a:t>vision day session 2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defTabSz="455613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latin typeface="Calibri" pitchFamily="34" charset="0"/>
              </a:rPr>
              <a:t>Fresh Expressions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fld id="{D99AB4D2-3368-4582-83B4-5218AEA4E976}" type="slidenum">
              <a:rPr lang="en-GB" altLang="en-US">
                <a:latin typeface="Calibri" pitchFamily="34" charset="0"/>
              </a:rPr>
              <a:pPr/>
              <a:t>3</a:t>
            </a:fld>
            <a:endParaRPr lang="en-GB" altLang="en-US">
              <a:latin typeface="Calibri" pitchFamily="34" charset="0"/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5000" y="484188"/>
            <a:ext cx="5491163" cy="411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8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GB" altLang="en-US" sz="800" dirty="0" smtClean="0">
              <a:solidFill>
                <a:srgbClr val="CB18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8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4241800"/>
            <a:ext cx="8688387" cy="1871663"/>
          </a:xfrm>
        </p:spPr>
        <p:txBody>
          <a:bodyPr/>
          <a:lstStyle>
            <a:lvl1pPr algn="l"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156676" name="Picture 4" descr="logo - fresh expressio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07950"/>
            <a:ext cx="1800225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7" name="Rectangle 5"/>
          <p:cNvSpPr>
            <a:spLocks noChangeArrowheads="1"/>
          </p:cNvSpPr>
          <p:nvPr userDrawn="1"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167AA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59775" y="6318250"/>
            <a:ext cx="719138" cy="539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932172-8769-4BEA-B539-593049E90F7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pic>
        <p:nvPicPr>
          <p:cNvPr id="8" name="Picture 17" descr="logo - fresh expressions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0795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0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600" y="108000"/>
            <a:ext cx="6969600" cy="94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400" y="1198800"/>
            <a:ext cx="3978000" cy="6460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400" y="1844824"/>
            <a:ext cx="3978000" cy="424997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1198800"/>
            <a:ext cx="3978000" cy="6460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1844824"/>
            <a:ext cx="3978000" cy="424997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1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7950"/>
            <a:ext cx="6969125" cy="947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8108950" cy="23701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518400" y="3717032"/>
            <a:ext cx="8108950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7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and bottom - one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7950"/>
            <a:ext cx="6969125" cy="947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4" y="1196975"/>
            <a:ext cx="8110800" cy="23701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518400" y="3717032"/>
            <a:ext cx="3981592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644008" y="3718800"/>
            <a:ext cx="3983342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11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and bottom - two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7950"/>
            <a:ext cx="6969125" cy="947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3982467" cy="23701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518400" y="3717032"/>
            <a:ext cx="8110800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4008" y="1198800"/>
            <a:ext cx="3983342" cy="23701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85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7950"/>
            <a:ext cx="6969125" cy="947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3982467" cy="23701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518400" y="3717032"/>
            <a:ext cx="3981592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4008" y="1198800"/>
            <a:ext cx="3983342" cy="23701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644008" y="3718800"/>
            <a:ext cx="3983342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17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and bottom: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7950"/>
            <a:ext cx="6969125" cy="947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8108950" cy="315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518400" y="4509120"/>
            <a:ext cx="8108950" cy="1578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65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and bottom: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7950"/>
            <a:ext cx="6969125" cy="947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8108950" cy="1580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518400" y="2924944"/>
            <a:ext cx="8108950" cy="316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832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462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67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4241800"/>
            <a:ext cx="8688387" cy="1871663"/>
          </a:xfrm>
        </p:spPr>
        <p:txBody>
          <a:bodyPr/>
          <a:lstStyle>
            <a:lvl1pPr algn="l"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156676" name="Picture 4" descr="logo - fresh expressio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07950"/>
            <a:ext cx="1800225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7" name="Rectangle 5"/>
          <p:cNvSpPr>
            <a:spLocks noChangeArrowheads="1"/>
          </p:cNvSpPr>
          <p:nvPr userDrawn="1"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167AA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7163" y="2349500"/>
            <a:ext cx="4749800" cy="1871663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59775" y="6318250"/>
            <a:ext cx="719138" cy="539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932172-8769-4BEA-B539-593049E90F7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pic>
        <p:nvPicPr>
          <p:cNvPr id="11" name="Picture 17" descr="logo - fresh expressions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0795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6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43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3978275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978275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35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- one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196975"/>
            <a:ext cx="3978275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978275" cy="237604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7600" y="3717032"/>
            <a:ext cx="3978275" cy="237398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19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4" y="1196975"/>
            <a:ext cx="5278612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196975"/>
            <a:ext cx="2686323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90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 one third - one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4" y="1196975"/>
            <a:ext cx="5278612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196975"/>
            <a:ext cx="2686323" cy="159840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5940152" y="4510800"/>
            <a:ext cx="2686323" cy="159840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5940152" y="2854800"/>
            <a:ext cx="2686323" cy="158400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26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4" y="1196975"/>
            <a:ext cx="2686323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7864" y="1196975"/>
            <a:ext cx="5278611" cy="4894263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47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Ben\My Documents\downloads\question mark splatter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3600" y="1197296"/>
            <a:ext cx="2673626" cy="48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4" y="1196975"/>
            <a:ext cx="5278612" cy="4894263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3000"/>
            </a:lvl2pPr>
            <a:lvl3pPr marL="914400" indent="0">
              <a:buNone/>
              <a:defRPr sz="2800"/>
            </a:lvl3pPr>
            <a:lvl4pPr marL="1371600" indent="0">
              <a:buNone/>
              <a:defRPr sz="2400"/>
            </a:lvl4pPr>
            <a:lvl5pPr marL="1828800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6" name="Picture 2" descr="C:\Documents and Settings\Ben\My Documents\My Pictures\website\silhouettes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1197296"/>
            <a:ext cx="2674800" cy="165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Ben\My Documents\My Pictures\website\silhouettes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3600" y="2856274"/>
            <a:ext cx="2673626" cy="323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78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0" y="6318250"/>
            <a:ext cx="9144000" cy="541528"/>
          </a:xfrm>
          <a:prstGeom prst="rect">
            <a:avLst/>
          </a:prstGeom>
          <a:solidFill>
            <a:srgbClr val="167AA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9300" y="107950"/>
            <a:ext cx="6969125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196975"/>
            <a:ext cx="810895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70663" name="Picture 7" descr="logo - fresh expressions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07950"/>
            <a:ext cx="1800225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87624" y="6318250"/>
            <a:ext cx="7128792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F2EFE4"/>
                </a:solidFill>
              </a:defRPr>
            </a:lvl1pPr>
          </a:lstStyle>
          <a:p>
            <a:r>
              <a:rPr lang="en-GB" smtClean="0"/>
              <a:t>fresh expressions in the Church of England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59200" y="6318250"/>
            <a:ext cx="720000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7A6EFEF9-0445-4AF6-9C4F-18E742949207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" name="Picture 17" descr="logo - fresh expressions"/>
          <p:cNvPicPr>
            <a:picLocks noChangeAspect="1" noChangeArrowheads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10795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54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94053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7163" y="2780928"/>
            <a:ext cx="8688387" cy="3332535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Theology and praxis of fresh expressions of church</a:t>
            </a:r>
            <a:br>
              <a:rPr lang="en-US" sz="4400" dirty="0" smtClean="0"/>
            </a:br>
            <a:r>
              <a:rPr lang="en-US" sz="4400" dirty="0" err="1" smtClean="0">
                <a:solidFill>
                  <a:srgbClr val="167AA0"/>
                </a:solidFill>
              </a:rPr>
              <a:t>Theologie</a:t>
            </a:r>
            <a:r>
              <a:rPr lang="en-US" sz="4400" dirty="0" smtClean="0">
                <a:solidFill>
                  <a:srgbClr val="167AA0"/>
                </a:solidFill>
              </a:rPr>
              <a:t> und Praxis </a:t>
            </a:r>
            <a:br>
              <a:rPr lang="en-US" sz="4400" dirty="0" smtClean="0">
                <a:solidFill>
                  <a:srgbClr val="167AA0"/>
                </a:solidFill>
              </a:rPr>
            </a:br>
            <a:r>
              <a:rPr lang="en-US" sz="4400" dirty="0" smtClean="0">
                <a:solidFill>
                  <a:srgbClr val="167AA0"/>
                </a:solidFill>
              </a:rPr>
              <a:t>von Fresh-X</a:t>
            </a:r>
            <a:endParaRPr lang="en-US" sz="4400" dirty="0">
              <a:solidFill>
                <a:srgbClr val="167A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196752"/>
            <a:ext cx="8108950" cy="48942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The current model</a:t>
            </a:r>
          </a:p>
          <a:p>
            <a:pPr marL="0" indent="0">
              <a:buNone/>
            </a:pPr>
            <a:r>
              <a:rPr lang="en-GB" sz="32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3200" b="1" dirty="0" smtClean="0"/>
              <a:t>So God wants mission in community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Divine communion-in-mission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Creation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Israel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Jesus &amp; disciples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>
                <a:solidFill>
                  <a:srgbClr val="167AA0"/>
                </a:solidFill>
              </a:rPr>
              <a:t>Jesus und seine </a:t>
            </a:r>
            <a:r>
              <a:rPr lang="en-GB" sz="3200" b="1" dirty="0" err="1" smtClean="0">
                <a:solidFill>
                  <a:srgbClr val="167AA0"/>
                </a:solidFill>
              </a:rPr>
              <a:t>Jünger</a:t>
            </a:r>
            <a:endParaRPr lang="en-GB" sz="3200" b="1" dirty="0" smtClean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3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current model</a:t>
            </a:r>
          </a:p>
          <a:p>
            <a:pPr marL="0" indent="0">
              <a:buNone/>
            </a:pPr>
            <a:r>
              <a:rPr lang="en-GB" sz="28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  <a:endParaRPr lang="en-GB" sz="2800" b="1" dirty="0"/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0" indent="0">
              <a:buNone/>
            </a:pPr>
            <a:r>
              <a:rPr lang="en-GB" sz="2800" b="1" dirty="0" err="1" smtClean="0">
                <a:solidFill>
                  <a:srgbClr val="167AA0"/>
                </a:solidFill>
              </a:rPr>
              <a:t>Gemeinschaften</a:t>
            </a:r>
            <a:r>
              <a:rPr lang="en-GB" sz="2800" b="1" dirty="0" smtClean="0">
                <a:solidFill>
                  <a:srgbClr val="167AA0"/>
                </a:solidFill>
              </a:rPr>
              <a:t> mitten </a:t>
            </a:r>
            <a:r>
              <a:rPr lang="en-GB" sz="2800" b="1" dirty="0" err="1" smtClean="0">
                <a:solidFill>
                  <a:srgbClr val="167AA0"/>
                </a:solidFill>
              </a:rPr>
              <a:t>im</a:t>
            </a:r>
            <a:r>
              <a:rPr lang="en-GB" sz="2800" b="1" dirty="0" smtClean="0">
                <a:solidFill>
                  <a:srgbClr val="167AA0"/>
                </a:solidFill>
              </a:rPr>
              <a:t> </a:t>
            </a:r>
            <a:r>
              <a:rPr lang="en-GB" sz="2800" b="1" dirty="0" err="1" smtClean="0">
                <a:solidFill>
                  <a:srgbClr val="167AA0"/>
                </a:solidFill>
              </a:rPr>
              <a:t>Leben</a:t>
            </a:r>
            <a:endParaRPr lang="en-GB" sz="2800" b="1" dirty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current model</a:t>
            </a:r>
          </a:p>
          <a:p>
            <a:pPr marL="0" indent="0">
              <a:buNone/>
            </a:pPr>
            <a:r>
              <a:rPr lang="en-GB" sz="28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  <a:endParaRPr lang="en-GB" sz="2800" b="1" dirty="0"/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Jesus and his disciples</a:t>
            </a:r>
          </a:p>
          <a:p>
            <a:pPr marL="0" indent="0">
              <a:buNone/>
            </a:pPr>
            <a:r>
              <a:rPr lang="en-GB" sz="2800" b="1" dirty="0" smtClean="0"/>
              <a:t>	</a:t>
            </a:r>
            <a:r>
              <a:rPr lang="en-GB" sz="2800" b="1" dirty="0" smtClean="0">
                <a:solidFill>
                  <a:srgbClr val="167AA0"/>
                </a:solidFill>
              </a:rPr>
              <a:t>Jesus und seine </a:t>
            </a:r>
            <a:r>
              <a:rPr lang="en-GB" sz="2800" b="1" dirty="0" err="1" smtClean="0">
                <a:solidFill>
                  <a:srgbClr val="167AA0"/>
                </a:solidFill>
              </a:rPr>
              <a:t>Jünger</a:t>
            </a:r>
            <a:endParaRPr lang="en-GB" sz="2800" b="1" dirty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1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current model</a:t>
            </a:r>
          </a:p>
          <a:p>
            <a:pPr marL="0" indent="0">
              <a:buNone/>
            </a:pPr>
            <a:r>
              <a:rPr lang="en-GB" sz="28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  <a:endParaRPr lang="en-GB" sz="2800" b="1" dirty="0"/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Jesus and his disciples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First Christians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err="1" smtClean="0">
                <a:solidFill>
                  <a:srgbClr val="167AA0"/>
                </a:solidFill>
              </a:rPr>
              <a:t>Erste</a:t>
            </a:r>
            <a:r>
              <a:rPr lang="en-GB" sz="2800" b="1" dirty="0" smtClean="0">
                <a:solidFill>
                  <a:srgbClr val="167AA0"/>
                </a:solidFill>
              </a:rPr>
              <a:t> Christen</a:t>
            </a:r>
            <a:endParaRPr lang="en-GB" sz="2800" b="1" dirty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current model</a:t>
            </a:r>
          </a:p>
          <a:p>
            <a:pPr marL="0" indent="0">
              <a:buNone/>
            </a:pPr>
            <a:r>
              <a:rPr lang="en-GB" sz="28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  <a:endParaRPr lang="en-GB" sz="2800" b="1" dirty="0"/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Jesus and his disciples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First Christians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Middle ages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err="1" smtClean="0">
                <a:solidFill>
                  <a:srgbClr val="167AA0"/>
                </a:solidFill>
              </a:rPr>
              <a:t>Mittelalter</a:t>
            </a:r>
            <a:endParaRPr lang="en-GB" sz="2800" b="1" dirty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The current model</a:t>
            </a:r>
          </a:p>
          <a:p>
            <a:pPr marL="0" indent="0">
              <a:buNone/>
            </a:pPr>
            <a:r>
              <a:rPr lang="en-GB" sz="28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  <a:endParaRPr lang="en-GB" sz="2800" b="1" dirty="0"/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Jesus and his disciples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First Christians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Middle ages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It changed with the industrial revolution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err="1" smtClean="0">
                <a:solidFill>
                  <a:srgbClr val="167AA0"/>
                </a:solidFill>
              </a:rPr>
              <a:t>Veränderungen</a:t>
            </a:r>
            <a:r>
              <a:rPr lang="en-GB" sz="2800" b="1" dirty="0" smtClean="0">
                <a:solidFill>
                  <a:srgbClr val="167AA0"/>
                </a:solidFill>
              </a:rPr>
              <a:t> </a:t>
            </a:r>
            <a:r>
              <a:rPr lang="en-GB" sz="2800" b="1" dirty="0" err="1" smtClean="0">
                <a:solidFill>
                  <a:srgbClr val="167AA0"/>
                </a:solidFill>
              </a:rPr>
              <a:t>durch</a:t>
            </a:r>
            <a:r>
              <a:rPr lang="en-GB" sz="2800" b="1" dirty="0" smtClean="0">
                <a:solidFill>
                  <a:srgbClr val="167AA0"/>
                </a:solidFill>
              </a:rPr>
              <a:t> die </a:t>
            </a:r>
            <a:r>
              <a:rPr lang="en-GB" sz="2800" b="1" dirty="0" err="1">
                <a:solidFill>
                  <a:srgbClr val="167AA0"/>
                </a:solidFill>
              </a:rPr>
              <a:t>i</a:t>
            </a:r>
            <a:r>
              <a:rPr lang="en-GB" sz="2800" b="1" dirty="0" err="1" smtClean="0">
                <a:solidFill>
                  <a:srgbClr val="167AA0"/>
                </a:solidFill>
              </a:rPr>
              <a:t>ndustrielle</a:t>
            </a:r>
            <a:r>
              <a:rPr lang="en-GB" sz="2800" b="1" dirty="0" smtClean="0">
                <a:solidFill>
                  <a:srgbClr val="167AA0"/>
                </a:solidFill>
              </a:rPr>
              <a:t> 	Revolution</a:t>
            </a:r>
            <a:endParaRPr lang="en-GB" sz="2800" b="1" dirty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6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The current model</a:t>
            </a:r>
          </a:p>
          <a:p>
            <a:pPr marL="0" indent="0">
              <a:buNone/>
            </a:pPr>
            <a:r>
              <a:rPr lang="en-GB" sz="2800" dirty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400050" lvl="1" indent="0">
              <a:buNone/>
            </a:pPr>
            <a:r>
              <a:rPr lang="en-GB" sz="2400" b="1" dirty="0" smtClean="0"/>
              <a:t>Fresh expressions look back to the past</a:t>
            </a:r>
          </a:p>
          <a:p>
            <a:pPr marL="400050" lvl="1" indent="0">
              <a:buNone/>
            </a:pPr>
            <a:r>
              <a:rPr lang="en-GB" sz="2400" b="1" dirty="0" smtClean="0">
                <a:solidFill>
                  <a:srgbClr val="167AA0"/>
                </a:solidFill>
              </a:rPr>
              <a:t>Fresh-X </a:t>
            </a:r>
            <a:r>
              <a:rPr lang="en-GB" sz="2400" b="1" dirty="0" err="1" smtClean="0">
                <a:solidFill>
                  <a:srgbClr val="167AA0"/>
                </a:solidFill>
              </a:rPr>
              <a:t>knüpfen</a:t>
            </a:r>
            <a:r>
              <a:rPr lang="en-GB" sz="2400" b="1" dirty="0" smtClean="0">
                <a:solidFill>
                  <a:srgbClr val="167AA0"/>
                </a:solidFill>
              </a:rPr>
              <a:t> an die Tradition an</a:t>
            </a:r>
          </a:p>
          <a:p>
            <a:pPr marL="400050" lvl="1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2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The current model</a:t>
            </a:r>
          </a:p>
          <a:p>
            <a:pPr marL="0" indent="0">
              <a:buNone/>
            </a:pPr>
            <a:r>
              <a:rPr lang="en-GB" sz="2800" dirty="0"/>
              <a:t>Difficult to engage in mission alone</a:t>
            </a:r>
          </a:p>
          <a:p>
            <a:pPr marL="0" indent="0">
              <a:buNone/>
            </a:pPr>
            <a:r>
              <a:rPr lang="en-GB" sz="2800" dirty="0"/>
              <a:t>So God wants mission in </a:t>
            </a:r>
            <a:r>
              <a:rPr lang="en-GB" sz="2800" dirty="0" smtClean="0"/>
              <a:t>community</a:t>
            </a:r>
          </a:p>
          <a:p>
            <a:pPr marL="0" indent="0">
              <a:buNone/>
            </a:pPr>
            <a:r>
              <a:rPr lang="en-GB" sz="2800" b="1" dirty="0" smtClean="0"/>
              <a:t>These communities are to be in life</a:t>
            </a:r>
          </a:p>
          <a:p>
            <a:pPr marL="400050" lvl="1" indent="0">
              <a:buNone/>
            </a:pPr>
            <a:r>
              <a:rPr lang="en-GB" sz="2400" b="1" dirty="0" smtClean="0"/>
              <a:t>Fresh expressions look back to the past</a:t>
            </a:r>
          </a:p>
          <a:p>
            <a:pPr marL="400050" lvl="1" indent="0">
              <a:buNone/>
            </a:pPr>
            <a:r>
              <a:rPr lang="en-GB" sz="2400" b="1" dirty="0"/>
              <a:t>And they herald the future</a:t>
            </a:r>
          </a:p>
          <a:p>
            <a:pPr marL="400050" lvl="1" indent="0">
              <a:buNone/>
            </a:pPr>
            <a:r>
              <a:rPr lang="en-GB" sz="2400" b="1" dirty="0" smtClean="0">
                <a:solidFill>
                  <a:srgbClr val="167AA0"/>
                </a:solidFill>
              </a:rPr>
              <a:t>Fresh-X </a:t>
            </a:r>
            <a:r>
              <a:rPr lang="en-GB" sz="2400" b="1" dirty="0" err="1" smtClean="0">
                <a:solidFill>
                  <a:srgbClr val="167AA0"/>
                </a:solidFill>
              </a:rPr>
              <a:t>knüpfen</a:t>
            </a:r>
            <a:r>
              <a:rPr lang="en-GB" sz="2400" b="1" dirty="0" smtClean="0">
                <a:solidFill>
                  <a:srgbClr val="167AA0"/>
                </a:solidFill>
              </a:rPr>
              <a:t> an die Tradition an </a:t>
            </a:r>
          </a:p>
          <a:p>
            <a:pPr marL="400050" lvl="1" indent="0">
              <a:buNone/>
            </a:pPr>
            <a:r>
              <a:rPr lang="en-GB" sz="2400" b="1" dirty="0" smtClean="0">
                <a:solidFill>
                  <a:srgbClr val="167AA0"/>
                </a:solidFill>
              </a:rPr>
              <a:t>Und </a:t>
            </a:r>
            <a:r>
              <a:rPr lang="en-GB" sz="2400" b="1" dirty="0" err="1" smtClean="0">
                <a:solidFill>
                  <a:srgbClr val="167AA0"/>
                </a:solidFill>
              </a:rPr>
              <a:t>sie</a:t>
            </a:r>
            <a:r>
              <a:rPr lang="en-GB" sz="2400" b="1" dirty="0" smtClean="0">
                <a:solidFill>
                  <a:srgbClr val="167AA0"/>
                </a:solidFill>
              </a:rPr>
              <a:t> </a:t>
            </a:r>
            <a:r>
              <a:rPr lang="en-GB" sz="2400" b="1" dirty="0" err="1" smtClean="0">
                <a:solidFill>
                  <a:srgbClr val="167AA0"/>
                </a:solidFill>
              </a:rPr>
              <a:t>modellieren</a:t>
            </a:r>
            <a:r>
              <a:rPr lang="en-GB" sz="2400" b="1" dirty="0" smtClean="0">
                <a:solidFill>
                  <a:srgbClr val="167AA0"/>
                </a:solidFill>
              </a:rPr>
              <a:t> die </a:t>
            </a:r>
            <a:r>
              <a:rPr lang="en-GB" sz="2400" b="1" dirty="0" err="1" smtClean="0">
                <a:solidFill>
                  <a:srgbClr val="167AA0"/>
                </a:solidFill>
              </a:rPr>
              <a:t>Zukunft</a:t>
            </a:r>
            <a:endParaRPr lang="en-GB" sz="2400" b="1" dirty="0" smtClean="0">
              <a:solidFill>
                <a:srgbClr val="167AA0"/>
              </a:solidFill>
            </a:endParaRPr>
          </a:p>
          <a:p>
            <a:pPr marL="400050" lvl="1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9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 smtClean="0">
                <a:solidFill>
                  <a:srgbClr val="167AA0"/>
                </a:solidFill>
              </a:rPr>
              <a:t>Versammelnde und </a:t>
            </a:r>
            <a:r>
              <a:rPr lang="en-US" sz="3100" dirty="0" err="1" smtClean="0">
                <a:solidFill>
                  <a:srgbClr val="167AA0"/>
                </a:solidFill>
              </a:rPr>
              <a:t>aussendende</a:t>
            </a:r>
            <a:r>
              <a:rPr lang="en-US" sz="3100" dirty="0" smtClean="0">
                <a:solidFill>
                  <a:srgbClr val="167AA0"/>
                </a:solidFill>
              </a:rPr>
              <a:t> Mission</a:t>
            </a:r>
            <a:endParaRPr lang="en-US" sz="3100" dirty="0">
              <a:solidFill>
                <a:srgbClr val="167A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Gathered mission 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today</a:t>
            </a:r>
          </a:p>
          <a:p>
            <a:pPr>
              <a:buNone/>
            </a:pPr>
            <a:r>
              <a:rPr lang="en-US" b="1" dirty="0" smtClean="0">
                <a:solidFill>
                  <a:srgbClr val="167AA0"/>
                </a:solidFill>
              </a:rPr>
              <a:t>Versammelnde Mission </a:t>
            </a:r>
          </a:p>
          <a:p>
            <a:pPr>
              <a:buNone/>
            </a:pPr>
            <a:r>
              <a:rPr lang="en-US" b="1" dirty="0">
                <a:solidFill>
                  <a:srgbClr val="167AA0"/>
                </a:solidFill>
              </a:rPr>
              <a:t>	</a:t>
            </a:r>
            <a:r>
              <a:rPr lang="en-US" b="1" dirty="0" err="1" smtClean="0">
                <a:solidFill>
                  <a:srgbClr val="167AA0"/>
                </a:solidFill>
              </a:rPr>
              <a:t>heute</a:t>
            </a:r>
            <a:endParaRPr lang="en-US" b="1" dirty="0">
              <a:solidFill>
                <a:srgbClr val="167A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4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</a:t>
            </a:r>
            <a:r>
              <a:rPr lang="en-US" sz="3100" dirty="0" smtClean="0">
                <a:solidFill>
                  <a:srgbClr val="167AA0"/>
                </a:solidFill>
              </a:rPr>
              <a:t>Mission</a:t>
            </a:r>
            <a:endParaRPr lang="en-US" sz="31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Gathered mission </a:t>
            </a:r>
          </a:p>
          <a:p>
            <a:pPr>
              <a:buNone/>
            </a:pPr>
            <a:r>
              <a:rPr lang="en-US" dirty="0" smtClean="0"/>
              <a:t>	today</a:t>
            </a:r>
          </a:p>
          <a:p>
            <a:pPr>
              <a:buNone/>
            </a:pPr>
            <a:r>
              <a:rPr lang="en-US" b="1" dirty="0" smtClean="0"/>
              <a:t>	in Israel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What are fresh expressions of church?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17525" y="2276872"/>
            <a:ext cx="3978275" cy="381436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Missional</a:t>
            </a:r>
          </a:p>
          <a:p>
            <a:r>
              <a:rPr lang="en-GB" sz="3200" b="1" dirty="0" smtClean="0"/>
              <a:t>Contextual</a:t>
            </a:r>
          </a:p>
          <a:p>
            <a:r>
              <a:rPr lang="en-GB" sz="3200" b="1" dirty="0" smtClean="0"/>
              <a:t>Formational</a:t>
            </a:r>
          </a:p>
          <a:p>
            <a:r>
              <a:rPr lang="en-GB" sz="3200" b="1" dirty="0" smtClean="0"/>
              <a:t>Ecclesial</a:t>
            </a:r>
          </a:p>
          <a:p>
            <a:endParaRPr lang="en-GB" sz="16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3978275" cy="3814366"/>
          </a:xfrm>
        </p:spPr>
        <p:txBody>
          <a:bodyPr/>
          <a:lstStyle/>
          <a:p>
            <a:r>
              <a:rPr lang="de-DE" sz="3200" dirty="0" err="1" smtClean="0">
                <a:solidFill>
                  <a:srgbClr val="167AA0"/>
                </a:solidFill>
              </a:rPr>
              <a:t>Missional</a:t>
            </a:r>
            <a:endParaRPr lang="de-DE" sz="3200" dirty="0" smtClean="0">
              <a:solidFill>
                <a:srgbClr val="167AA0"/>
              </a:solidFill>
            </a:endParaRPr>
          </a:p>
          <a:p>
            <a:r>
              <a:rPr lang="de-DE" sz="3200" dirty="0" smtClean="0">
                <a:solidFill>
                  <a:srgbClr val="167AA0"/>
                </a:solidFill>
              </a:rPr>
              <a:t>Kontextuell</a:t>
            </a:r>
          </a:p>
          <a:p>
            <a:r>
              <a:rPr lang="de-DE" sz="3200" dirty="0" smtClean="0">
                <a:solidFill>
                  <a:srgbClr val="167AA0"/>
                </a:solidFill>
              </a:rPr>
              <a:t>Lebensverändernd</a:t>
            </a:r>
          </a:p>
          <a:p>
            <a:r>
              <a:rPr lang="de-DE" sz="3200" dirty="0" smtClean="0">
                <a:solidFill>
                  <a:srgbClr val="167AA0"/>
                </a:solidFill>
              </a:rPr>
              <a:t>Gemeindebildend</a:t>
            </a:r>
          </a:p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Fresh Expressions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932172-8769-4BEA-B539-593049E90F7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3851920" y="1282700"/>
            <a:ext cx="504056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200" b="1" dirty="0" smtClean="0">
                <a:solidFill>
                  <a:srgbClr val="167AA0"/>
                </a:solidFill>
              </a:rPr>
              <a:t>Was sind Fresh-X</a:t>
            </a:r>
            <a:endParaRPr lang="de-DE" sz="3200" b="1" dirty="0">
              <a:solidFill>
                <a:srgbClr val="167A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8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</a:t>
            </a:r>
            <a:r>
              <a:rPr lang="en-US" sz="3100" dirty="0" smtClean="0">
                <a:solidFill>
                  <a:srgbClr val="167AA0"/>
                </a:solidFill>
              </a:rPr>
              <a:t>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Gathered mission </a:t>
            </a:r>
          </a:p>
          <a:p>
            <a:pPr>
              <a:buNone/>
            </a:pPr>
            <a:r>
              <a:rPr lang="en-US" dirty="0" smtClean="0"/>
              <a:t>	today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in Israel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by Jesus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5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Dispersed mission</a:t>
            </a:r>
          </a:p>
          <a:p>
            <a:pPr marL="342900" lvl="1" indent="-342900">
              <a:buNone/>
            </a:pPr>
            <a:r>
              <a:rPr lang="en-US" b="1" dirty="0" smtClean="0"/>
              <a:t>	Jesus </a:t>
            </a:r>
            <a:r>
              <a:rPr lang="en-US" b="1" dirty="0"/>
              <a:t>died on the edge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167AA0"/>
                </a:solidFill>
              </a:rPr>
              <a:t>Aussendende</a:t>
            </a:r>
            <a:r>
              <a:rPr lang="en-US" b="1" dirty="0" smtClean="0">
                <a:solidFill>
                  <a:srgbClr val="167AA0"/>
                </a:solidFill>
              </a:rPr>
              <a:t> Mission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167AA0"/>
                </a:solidFill>
              </a:rPr>
              <a:t>Jesus </a:t>
            </a:r>
            <a:r>
              <a:rPr lang="en-US" b="1" dirty="0" err="1" smtClean="0">
                <a:solidFill>
                  <a:srgbClr val="167AA0"/>
                </a:solidFill>
              </a:rPr>
              <a:t>starb</a:t>
            </a:r>
            <a:r>
              <a:rPr lang="en-US" b="1" dirty="0" smtClean="0">
                <a:solidFill>
                  <a:srgbClr val="167AA0"/>
                </a:solidFill>
              </a:rPr>
              <a:t> “</a:t>
            </a:r>
            <a:r>
              <a:rPr lang="en-US" b="1" dirty="0" err="1" smtClean="0">
                <a:solidFill>
                  <a:srgbClr val="167AA0"/>
                </a:solidFill>
              </a:rPr>
              <a:t>draußen</a:t>
            </a:r>
            <a:r>
              <a:rPr lang="en-US" b="1" dirty="0" smtClean="0">
                <a:solidFill>
                  <a:srgbClr val="167AA0"/>
                </a:solidFill>
              </a:rPr>
              <a:t>” </a:t>
            </a:r>
          </a:p>
          <a:p>
            <a:pPr lvl="1">
              <a:buNone/>
            </a:pPr>
            <a:r>
              <a:rPr lang="en-US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0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b="1" dirty="0" smtClean="0"/>
              <a:t>His community disintegrated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167AA0"/>
                </a:solidFill>
              </a:rPr>
              <a:t>Seine </a:t>
            </a:r>
            <a:r>
              <a:rPr lang="en-US" b="1" dirty="0" err="1" smtClean="0">
                <a:solidFill>
                  <a:srgbClr val="167AA0"/>
                </a:solidFill>
              </a:rPr>
              <a:t>Gemeinschaft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zerbrach</a:t>
            </a:r>
            <a:r>
              <a:rPr lang="en-US" dirty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2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Resurrection to his community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167AA0"/>
                </a:solidFill>
              </a:rPr>
              <a:t>Auferstehung</a:t>
            </a:r>
            <a:r>
              <a:rPr lang="en-US" b="1" dirty="0" smtClean="0">
                <a:solidFill>
                  <a:srgbClr val="167AA0"/>
                </a:solidFill>
              </a:rPr>
              <a:t> der </a:t>
            </a:r>
            <a:r>
              <a:rPr lang="en-US" b="1" dirty="0" err="1" smtClean="0">
                <a:solidFill>
                  <a:srgbClr val="167AA0"/>
                </a:solidFill>
              </a:rPr>
              <a:t>Gemeinschaft</a:t>
            </a:r>
            <a:endParaRPr lang="en-US" b="1" dirty="0">
              <a:solidFill>
                <a:srgbClr val="167A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5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Resurrection to his community</a:t>
            </a:r>
          </a:p>
          <a:p>
            <a:pPr lvl="1">
              <a:buNone/>
            </a:pPr>
            <a:r>
              <a:rPr lang="en-US" b="1" dirty="0" smtClean="0"/>
              <a:t>A new going out dynamic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167AA0"/>
                </a:solidFill>
              </a:rPr>
              <a:t>Eine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neue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Geh-Dynamik</a:t>
            </a:r>
            <a:endParaRPr lang="en-US" b="1" dirty="0" smtClean="0">
              <a:solidFill>
                <a:srgbClr val="167AA0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6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Resurrection to his community</a:t>
            </a:r>
          </a:p>
          <a:p>
            <a:pPr lvl="1">
              <a:buNone/>
            </a:pPr>
            <a:r>
              <a:rPr lang="en-US" dirty="0" smtClean="0"/>
              <a:t>A new going out dynamic</a:t>
            </a:r>
          </a:p>
          <a:p>
            <a:pPr lvl="1">
              <a:buNone/>
            </a:pPr>
            <a:r>
              <a:rPr lang="en-US" b="1" dirty="0" smtClean="0"/>
              <a:t>To make him known on the edge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167AA0"/>
                </a:solidFill>
              </a:rPr>
              <a:t>Um </a:t>
            </a:r>
            <a:r>
              <a:rPr lang="en-US" b="1" dirty="0" err="1" smtClean="0">
                <a:solidFill>
                  <a:srgbClr val="167AA0"/>
                </a:solidFill>
              </a:rPr>
              <a:t>ihn</a:t>
            </a:r>
            <a:r>
              <a:rPr lang="en-US" b="1" dirty="0" smtClean="0">
                <a:solidFill>
                  <a:srgbClr val="167AA0"/>
                </a:solidFill>
              </a:rPr>
              <a:t> an den </a:t>
            </a:r>
            <a:r>
              <a:rPr lang="en-US" b="1" dirty="0" err="1" smtClean="0">
                <a:solidFill>
                  <a:srgbClr val="167AA0"/>
                </a:solidFill>
              </a:rPr>
              <a:t>Rändern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bekannt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zu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machen</a:t>
            </a:r>
            <a:endParaRPr lang="en-US" b="1" dirty="0" smtClean="0">
              <a:solidFill>
                <a:srgbClr val="167AA0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6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Resurrection to his community</a:t>
            </a:r>
          </a:p>
          <a:p>
            <a:pPr lvl="1">
              <a:buNone/>
            </a:pPr>
            <a:r>
              <a:rPr lang="en-US" dirty="0" smtClean="0"/>
              <a:t>A new going out dynamic</a:t>
            </a:r>
          </a:p>
          <a:p>
            <a:pPr lvl="1">
              <a:buNone/>
            </a:pPr>
            <a:r>
              <a:rPr lang="en-US" dirty="0" smtClean="0"/>
              <a:t>To make him known on the edge</a:t>
            </a:r>
          </a:p>
          <a:p>
            <a:pPr lvl="1">
              <a:buNone/>
            </a:pPr>
            <a:r>
              <a:rPr lang="en-US" b="1" dirty="0" smtClean="0"/>
              <a:t>Requires a dispersed church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167AA0"/>
                </a:solidFill>
              </a:rPr>
              <a:t>Braucht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eine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aussendende</a:t>
            </a:r>
            <a:r>
              <a:rPr lang="en-US" b="1" dirty="0" smtClean="0">
                <a:solidFill>
                  <a:srgbClr val="167AA0"/>
                </a:solidFill>
              </a:rPr>
              <a:t> Kirche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2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 smtClean="0">
                <a:solidFill>
                  <a:srgbClr val="167AA0"/>
                </a:solidFill>
              </a:rPr>
              <a:t>aussendende</a:t>
            </a:r>
            <a:r>
              <a:rPr lang="en-US" sz="3100" dirty="0" smtClean="0">
                <a:solidFill>
                  <a:srgbClr val="167AA0"/>
                </a:solidFill>
              </a:rPr>
              <a:t> </a:t>
            </a:r>
            <a:r>
              <a:rPr lang="en-US" sz="3100" dirty="0">
                <a:solidFill>
                  <a:srgbClr val="167AA0"/>
                </a:solidFill>
              </a:rPr>
              <a:t>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Resurrection to his community</a:t>
            </a:r>
          </a:p>
          <a:p>
            <a:pPr lvl="1">
              <a:buNone/>
            </a:pPr>
            <a:r>
              <a:rPr lang="en-US" dirty="0" smtClean="0"/>
              <a:t>A new going out dynamic</a:t>
            </a:r>
          </a:p>
          <a:p>
            <a:pPr lvl="1">
              <a:buNone/>
            </a:pPr>
            <a:r>
              <a:rPr lang="en-US" dirty="0" smtClean="0"/>
              <a:t>To make him known on the edge</a:t>
            </a:r>
          </a:p>
          <a:p>
            <a:pPr lvl="1">
              <a:buNone/>
            </a:pPr>
            <a:r>
              <a:rPr lang="en-US" dirty="0" smtClean="0"/>
              <a:t>Requires a dispersed church</a:t>
            </a:r>
          </a:p>
          <a:p>
            <a:pPr lvl="1">
              <a:buNone/>
            </a:pPr>
            <a:r>
              <a:rPr lang="en-US" b="1" dirty="0" smtClean="0"/>
              <a:t>Which demands a dying to live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167AA0"/>
                </a:solidFill>
              </a:rPr>
              <a:t>Fordert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Sterben</a:t>
            </a:r>
            <a:r>
              <a:rPr lang="en-US" b="1" dirty="0" smtClean="0">
                <a:solidFill>
                  <a:srgbClr val="167AA0"/>
                </a:solidFill>
              </a:rPr>
              <a:t> um </a:t>
            </a:r>
            <a:r>
              <a:rPr lang="en-US" b="1" dirty="0" err="1" smtClean="0">
                <a:solidFill>
                  <a:srgbClr val="167AA0"/>
                </a:solidFill>
              </a:rPr>
              <a:t>zu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>
                <a:solidFill>
                  <a:srgbClr val="167AA0"/>
                </a:solidFill>
              </a:rPr>
              <a:t>l</a:t>
            </a:r>
            <a:r>
              <a:rPr lang="en-US" b="1" dirty="0" err="1" smtClean="0">
                <a:solidFill>
                  <a:srgbClr val="167AA0"/>
                </a:solidFill>
              </a:rPr>
              <a:t>eben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endParaRPr lang="en-US" b="1" dirty="0">
              <a:solidFill>
                <a:srgbClr val="167A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1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Resurrection to his community</a:t>
            </a:r>
          </a:p>
          <a:p>
            <a:pPr lvl="1">
              <a:buNone/>
            </a:pPr>
            <a:r>
              <a:rPr lang="en-US" dirty="0" smtClean="0"/>
              <a:t>A new going out dynamic</a:t>
            </a:r>
          </a:p>
          <a:p>
            <a:pPr lvl="1">
              <a:buNone/>
            </a:pPr>
            <a:r>
              <a:rPr lang="en-US" dirty="0" smtClean="0"/>
              <a:t>To make him known on the edge</a:t>
            </a:r>
          </a:p>
          <a:p>
            <a:pPr lvl="1">
              <a:buNone/>
            </a:pPr>
            <a:r>
              <a:rPr lang="en-US" dirty="0" smtClean="0"/>
              <a:t>Requires a dispersed church</a:t>
            </a:r>
          </a:p>
          <a:p>
            <a:pPr lvl="1">
              <a:buNone/>
            </a:pPr>
            <a:r>
              <a:rPr lang="en-US" dirty="0" smtClean="0"/>
              <a:t>Which demands a dying to live</a:t>
            </a:r>
          </a:p>
          <a:p>
            <a:pPr lvl="1">
              <a:buNone/>
            </a:pPr>
            <a:r>
              <a:rPr lang="en-US" b="1" dirty="0" smtClean="0"/>
              <a:t>An example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167AA0"/>
                </a:solidFill>
              </a:rPr>
              <a:t>Ein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Beispiel</a:t>
            </a:r>
            <a:endParaRPr lang="en-US" b="1" dirty="0">
              <a:solidFill>
                <a:srgbClr val="167A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7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athered to dispersed mission</a:t>
            </a:r>
            <a:br>
              <a:rPr lang="en-US" dirty="0" smtClean="0"/>
            </a:br>
            <a:r>
              <a:rPr lang="en-US" sz="3100" dirty="0">
                <a:solidFill>
                  <a:srgbClr val="167AA0"/>
                </a:solidFill>
              </a:rPr>
              <a:t>Versammelnde und </a:t>
            </a:r>
            <a:r>
              <a:rPr lang="en-US" sz="3100" dirty="0" err="1">
                <a:solidFill>
                  <a:srgbClr val="167AA0"/>
                </a:solidFill>
              </a:rPr>
              <a:t>aussendende</a:t>
            </a:r>
            <a:r>
              <a:rPr lang="en-US" sz="3100" dirty="0">
                <a:solidFill>
                  <a:srgbClr val="167AA0"/>
                </a:solidFill>
              </a:rPr>
              <a:t>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Dispersed mission</a:t>
            </a:r>
          </a:p>
          <a:p>
            <a:pPr lvl="1">
              <a:buNone/>
            </a:pPr>
            <a:r>
              <a:rPr lang="en-US" dirty="0" smtClean="0"/>
              <a:t>Jesus died on the edge</a:t>
            </a:r>
          </a:p>
          <a:p>
            <a:pPr lvl="1">
              <a:buNone/>
            </a:pPr>
            <a:r>
              <a:rPr lang="en-US" dirty="0" smtClean="0"/>
              <a:t>His community disintegrated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Resurrection to his community</a:t>
            </a:r>
          </a:p>
          <a:p>
            <a:pPr lvl="1">
              <a:buNone/>
            </a:pPr>
            <a:r>
              <a:rPr lang="en-US" dirty="0" smtClean="0"/>
              <a:t>A new going out dynamic</a:t>
            </a:r>
          </a:p>
          <a:p>
            <a:pPr lvl="1">
              <a:buNone/>
            </a:pPr>
            <a:r>
              <a:rPr lang="en-US" dirty="0" smtClean="0"/>
              <a:t>To make him known on the edge</a:t>
            </a:r>
          </a:p>
          <a:p>
            <a:pPr lvl="1">
              <a:buNone/>
            </a:pPr>
            <a:r>
              <a:rPr lang="en-US" dirty="0" smtClean="0"/>
              <a:t>Requires a dispersed church</a:t>
            </a:r>
          </a:p>
          <a:p>
            <a:pPr lvl="1">
              <a:buNone/>
            </a:pPr>
            <a:r>
              <a:rPr lang="en-US" dirty="0" smtClean="0"/>
              <a:t>Which demands a dying to live</a:t>
            </a:r>
          </a:p>
          <a:p>
            <a:pPr lvl="1">
              <a:buNone/>
            </a:pPr>
            <a:r>
              <a:rPr lang="en-US" dirty="0" smtClean="0"/>
              <a:t>An example </a:t>
            </a:r>
          </a:p>
          <a:p>
            <a:pPr lvl="1">
              <a:buNone/>
            </a:pPr>
            <a:r>
              <a:rPr lang="en-US" b="1" dirty="0" smtClean="0"/>
              <a:t>Being faithful to our foundational meal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167AA0"/>
                </a:solidFill>
              </a:rPr>
              <a:t>Dem </a:t>
            </a:r>
            <a:r>
              <a:rPr lang="en-US" b="1" dirty="0" err="1" smtClean="0">
                <a:solidFill>
                  <a:srgbClr val="167AA0"/>
                </a:solidFill>
              </a:rPr>
              <a:t>Abendmahl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entsprechend</a:t>
            </a:r>
            <a:r>
              <a:rPr lang="en-US" b="1" dirty="0" smtClean="0">
                <a:solidFill>
                  <a:srgbClr val="167AA0"/>
                </a:solidFill>
              </a:rPr>
              <a:t> </a:t>
            </a:r>
            <a:r>
              <a:rPr lang="en-US" b="1" dirty="0" err="1" smtClean="0">
                <a:solidFill>
                  <a:srgbClr val="167AA0"/>
                </a:solidFill>
              </a:rPr>
              <a:t>leben</a:t>
            </a:r>
            <a:endParaRPr lang="en-US" b="1" dirty="0">
              <a:solidFill>
                <a:srgbClr val="167A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2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4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 smtClean="0"/>
              <a:t>How do fresh expressions come to birth?</a:t>
            </a:r>
            <a:br>
              <a:rPr lang="en-GB" altLang="en-US" sz="2400" dirty="0" smtClean="0"/>
            </a:br>
            <a:r>
              <a:rPr lang="en-GB" altLang="en-US" sz="2400" dirty="0" err="1" smtClean="0">
                <a:solidFill>
                  <a:srgbClr val="167AA0"/>
                </a:solidFill>
              </a:rPr>
              <a:t>Wie</a:t>
            </a:r>
            <a:r>
              <a:rPr lang="en-GB" altLang="en-US" sz="2400" dirty="0" smtClean="0">
                <a:solidFill>
                  <a:srgbClr val="167AA0"/>
                </a:solidFill>
              </a:rPr>
              <a:t> </a:t>
            </a:r>
            <a:r>
              <a:rPr lang="en-GB" altLang="en-US" sz="2400" dirty="0" err="1" smtClean="0">
                <a:solidFill>
                  <a:srgbClr val="167AA0"/>
                </a:solidFill>
              </a:rPr>
              <a:t>entstehen</a:t>
            </a:r>
            <a:r>
              <a:rPr lang="en-GB" altLang="en-US" sz="2400" dirty="0" smtClean="0">
                <a:solidFill>
                  <a:srgbClr val="167AA0"/>
                </a:solidFill>
              </a:rPr>
              <a:t> Fresh-X?</a:t>
            </a:r>
            <a:endParaRPr lang="en-GB" altLang="en-US" sz="2400" dirty="0">
              <a:solidFill>
                <a:srgbClr val="167AA0"/>
              </a:solidFill>
            </a:endParaRPr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 smtClean="0"/>
              <a:t> </a:t>
            </a:r>
          </a:p>
          <a:p>
            <a:endParaRPr lang="en-GB" altLang="en-US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83970" name="AutoShape 29"/>
          <p:cNvSpPr>
            <a:spLocks noChangeArrowheads="1"/>
          </p:cNvSpPr>
          <p:nvPr/>
        </p:nvSpPr>
        <p:spPr bwMode="auto">
          <a:xfrm>
            <a:off x="468313" y="2709863"/>
            <a:ext cx="8280400" cy="9112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220646 h 21600"/>
              <a:gd name="T4" fmla="*/ 2147483647 w 21600"/>
              <a:gd name="T5" fmla="*/ 38441250 h 21600"/>
              <a:gd name="T6" fmla="*/ 2147483647 w 21600"/>
              <a:gd name="T7" fmla="*/ 19220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38100">
            <a:solidFill>
              <a:srgbClr val="D2F0F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endParaRPr lang="en-GB" altLang="en-US" sz="2000"/>
          </a:p>
        </p:txBody>
      </p:sp>
      <p:sp>
        <p:nvSpPr>
          <p:cNvPr id="83971" name="Oval 30"/>
          <p:cNvSpPr>
            <a:spLocks noChangeArrowheads="1"/>
          </p:cNvSpPr>
          <p:nvPr/>
        </p:nvSpPr>
        <p:spPr bwMode="auto">
          <a:xfrm>
            <a:off x="1508893" y="2205038"/>
            <a:ext cx="1800225" cy="1800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r>
              <a:rPr lang="en-GB" altLang="en-US" dirty="0"/>
              <a:t>loving and </a:t>
            </a:r>
          </a:p>
          <a:p>
            <a:pPr algn="ctr"/>
            <a:r>
              <a:rPr lang="en-GB" altLang="en-US" dirty="0" smtClean="0"/>
              <a:t>serving</a:t>
            </a:r>
          </a:p>
          <a:p>
            <a:pPr algn="ctr"/>
            <a:r>
              <a:rPr lang="en-GB" altLang="en-US" dirty="0" smtClean="0"/>
              <a:t>activity</a:t>
            </a:r>
            <a:endParaRPr lang="en-US" altLang="en-US" dirty="0"/>
          </a:p>
        </p:txBody>
      </p:sp>
      <p:sp>
        <p:nvSpPr>
          <p:cNvPr id="192543" name="Oval 31"/>
          <p:cNvSpPr>
            <a:spLocks noChangeArrowheads="1"/>
          </p:cNvSpPr>
          <p:nvPr/>
        </p:nvSpPr>
        <p:spPr bwMode="auto">
          <a:xfrm>
            <a:off x="2961174" y="2206800"/>
            <a:ext cx="1800225" cy="1800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r>
              <a:rPr lang="en-GB" altLang="en-US" dirty="0" smtClean="0"/>
              <a:t>form</a:t>
            </a:r>
            <a:endParaRPr lang="en-GB" altLang="en-US" dirty="0"/>
          </a:p>
          <a:p>
            <a:pPr algn="ctr"/>
            <a:r>
              <a:rPr lang="en-GB" altLang="en-US" dirty="0"/>
              <a:t>community</a:t>
            </a:r>
            <a:endParaRPr lang="en-US" altLang="en-US" dirty="0"/>
          </a:p>
        </p:txBody>
      </p:sp>
      <p:sp>
        <p:nvSpPr>
          <p:cNvPr id="192544" name="Oval 32"/>
          <p:cNvSpPr>
            <a:spLocks noChangeArrowheads="1"/>
          </p:cNvSpPr>
          <p:nvPr/>
        </p:nvSpPr>
        <p:spPr bwMode="auto">
          <a:xfrm>
            <a:off x="4445769" y="2205038"/>
            <a:ext cx="1800225" cy="1800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r>
              <a:rPr lang="en-GB" altLang="en-US" dirty="0" smtClean="0"/>
              <a:t>explore</a:t>
            </a:r>
            <a:endParaRPr lang="en-GB" altLang="en-US" dirty="0"/>
          </a:p>
          <a:p>
            <a:pPr algn="ctr"/>
            <a:r>
              <a:rPr lang="en-GB" altLang="en-US" dirty="0"/>
              <a:t>discipleship</a:t>
            </a:r>
            <a:endParaRPr lang="en-US" altLang="en-US" dirty="0"/>
          </a:p>
        </p:txBody>
      </p:sp>
      <p:sp>
        <p:nvSpPr>
          <p:cNvPr id="192545" name="Oval 33"/>
          <p:cNvSpPr>
            <a:spLocks noChangeArrowheads="1"/>
          </p:cNvSpPr>
          <p:nvPr/>
        </p:nvSpPr>
        <p:spPr bwMode="auto">
          <a:xfrm>
            <a:off x="5952869" y="2191510"/>
            <a:ext cx="1800225" cy="18002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r>
              <a:rPr lang="en-GB" altLang="en-US" dirty="0"/>
              <a:t>church</a:t>
            </a:r>
          </a:p>
          <a:p>
            <a:pPr algn="ctr"/>
            <a:r>
              <a:rPr lang="en-GB" altLang="en-US" dirty="0" smtClean="0"/>
              <a:t>takes</a:t>
            </a:r>
            <a:endParaRPr lang="en-GB" altLang="en-US" dirty="0"/>
          </a:p>
          <a:p>
            <a:pPr algn="ctr"/>
            <a:r>
              <a:rPr lang="en-GB" altLang="en-US" dirty="0"/>
              <a:t>shape</a:t>
            </a:r>
            <a:endParaRPr lang="en-US" altLang="en-US" dirty="0"/>
          </a:p>
        </p:txBody>
      </p:sp>
      <p:sp>
        <p:nvSpPr>
          <p:cNvPr id="83980" name="Freeform 35"/>
          <p:cNvSpPr>
            <a:spLocks/>
          </p:cNvSpPr>
          <p:nvPr/>
        </p:nvSpPr>
        <p:spPr bwMode="auto">
          <a:xfrm>
            <a:off x="1116013" y="4197350"/>
            <a:ext cx="7288212" cy="482600"/>
          </a:xfrm>
          <a:custGeom>
            <a:avLst/>
            <a:gdLst>
              <a:gd name="T0" fmla="*/ 0 w 8640"/>
              <a:gd name="T1" fmla="*/ 304 h 570"/>
              <a:gd name="T2" fmla="*/ 574 w 8640"/>
              <a:gd name="T3" fmla="*/ 16 h 570"/>
              <a:gd name="T4" fmla="*/ 1148 w 8640"/>
              <a:gd name="T5" fmla="*/ 304 h 570"/>
              <a:gd name="T6" fmla="*/ 1626 w 8640"/>
              <a:gd name="T7" fmla="*/ 16 h 570"/>
              <a:gd name="T8" fmla="*/ 2296 w 8640"/>
              <a:gd name="T9" fmla="*/ 208 h 570"/>
              <a:gd name="T10" fmla="*/ 2869 w 8640"/>
              <a:gd name="T11" fmla="*/ 16 h 570"/>
              <a:gd name="T12" fmla="*/ 3348 w 8640"/>
              <a:gd name="T13" fmla="*/ 208 h 570"/>
              <a:gd name="T14" fmla="*/ 3826 w 8640"/>
              <a:gd name="T15" fmla="*/ 16 h 570"/>
              <a:gd name="T16" fmla="*/ 4304 w 8640"/>
              <a:gd name="T17" fmla="*/ 208 h 570"/>
              <a:gd name="T18" fmla="*/ 4591 w 8640"/>
              <a:gd name="T19" fmla="*/ 16 h 5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40"/>
              <a:gd name="T31" fmla="*/ 0 h 570"/>
              <a:gd name="T32" fmla="*/ 8640 w 8640"/>
              <a:gd name="T33" fmla="*/ 570 h 5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40" h="570">
                <a:moveTo>
                  <a:pt x="0" y="570"/>
                </a:moveTo>
                <a:cubicBezTo>
                  <a:pt x="360" y="300"/>
                  <a:pt x="720" y="30"/>
                  <a:pt x="1080" y="30"/>
                </a:cubicBezTo>
                <a:cubicBezTo>
                  <a:pt x="1440" y="30"/>
                  <a:pt x="1830" y="570"/>
                  <a:pt x="2160" y="570"/>
                </a:cubicBezTo>
                <a:cubicBezTo>
                  <a:pt x="2490" y="570"/>
                  <a:pt x="2700" y="60"/>
                  <a:pt x="3060" y="30"/>
                </a:cubicBezTo>
                <a:cubicBezTo>
                  <a:pt x="3420" y="0"/>
                  <a:pt x="3930" y="390"/>
                  <a:pt x="4320" y="390"/>
                </a:cubicBezTo>
                <a:cubicBezTo>
                  <a:pt x="4710" y="390"/>
                  <a:pt x="5070" y="30"/>
                  <a:pt x="5400" y="30"/>
                </a:cubicBezTo>
                <a:cubicBezTo>
                  <a:pt x="5730" y="30"/>
                  <a:pt x="6000" y="390"/>
                  <a:pt x="6300" y="390"/>
                </a:cubicBezTo>
                <a:cubicBezTo>
                  <a:pt x="6600" y="390"/>
                  <a:pt x="6900" y="30"/>
                  <a:pt x="7200" y="30"/>
                </a:cubicBezTo>
                <a:cubicBezTo>
                  <a:pt x="7500" y="30"/>
                  <a:pt x="7860" y="390"/>
                  <a:pt x="8100" y="390"/>
                </a:cubicBezTo>
                <a:cubicBezTo>
                  <a:pt x="8340" y="390"/>
                  <a:pt x="8550" y="90"/>
                  <a:pt x="8640" y="30"/>
                </a:cubicBezTo>
              </a:path>
            </a:pathLst>
          </a:custGeom>
          <a:ln>
            <a:headEnd/>
            <a:tailEnd type="triangl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endParaRPr lang="en-GB" altLang="en-US"/>
          </a:p>
        </p:txBody>
      </p:sp>
      <p:sp>
        <p:nvSpPr>
          <p:cNvPr id="83976" name="Text Box 37"/>
          <p:cNvSpPr txBox="1">
            <a:spLocks noChangeArrowheads="1"/>
          </p:cNvSpPr>
          <p:nvPr/>
        </p:nvSpPr>
        <p:spPr bwMode="auto">
          <a:xfrm>
            <a:off x="1116013" y="4732338"/>
            <a:ext cx="7343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underpinned by prayer, ongoing listening and relationship with the wider church</a:t>
            </a:r>
            <a:endParaRPr lang="en-GB" altLang="en-US"/>
          </a:p>
        </p:txBody>
      </p:sp>
      <p:sp>
        <p:nvSpPr>
          <p:cNvPr id="83977" name="Oval 38"/>
          <p:cNvSpPr>
            <a:spLocks noChangeArrowheads="1"/>
          </p:cNvSpPr>
          <p:nvPr/>
        </p:nvSpPr>
        <p:spPr bwMode="auto">
          <a:xfrm>
            <a:off x="58790" y="2206800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r>
              <a:rPr lang="en-GB" altLang="en-US" dirty="0" smtClean="0"/>
              <a:t>Listening</a:t>
            </a:r>
          </a:p>
        </p:txBody>
      </p:sp>
      <p:sp>
        <p:nvSpPr>
          <p:cNvPr id="192551" name="Oval 39"/>
          <p:cNvSpPr>
            <a:spLocks noChangeArrowheads="1"/>
          </p:cNvSpPr>
          <p:nvPr/>
        </p:nvSpPr>
        <p:spPr bwMode="auto">
          <a:xfrm>
            <a:off x="7289032" y="2206800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2pPr>
            <a:lvl3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3pPr>
            <a:lvl4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4pPr>
            <a:lvl5pPr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13" charset="-128"/>
              </a:defRPr>
            </a:lvl9pPr>
          </a:lstStyle>
          <a:p>
            <a:pPr algn="ctr"/>
            <a:r>
              <a:rPr lang="en-GB" altLang="en-US"/>
              <a:t>do it</a:t>
            </a:r>
          </a:p>
          <a:p>
            <a:pPr algn="ctr"/>
            <a:r>
              <a:rPr lang="en-GB" altLang="en-US"/>
              <a:t>again</a:t>
            </a:r>
            <a:endParaRPr lang="en-US" altLang="en-US"/>
          </a:p>
        </p:txBody>
      </p:sp>
      <p:sp>
        <p:nvSpPr>
          <p:cNvPr id="2" name="Textfeld 1"/>
          <p:cNvSpPr txBox="1"/>
          <p:nvPr/>
        </p:nvSpPr>
        <p:spPr>
          <a:xfrm>
            <a:off x="375947" y="1481262"/>
            <a:ext cx="93006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Hörend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115531" y="1088974"/>
            <a:ext cx="1633182" cy="10827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ea typeface="MS Gothic" pitchFamily="49" charset="-128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42199" y="1059504"/>
            <a:ext cx="1633182" cy="10827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ea typeface="MS Gothic" pitchFamily="49" charset="-128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527231" y="1096067"/>
            <a:ext cx="1633182" cy="10827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ea typeface="MS Gothic" pitchFamily="49" charset="-128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5952869" y="1088973"/>
            <a:ext cx="1633182" cy="10827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ea typeface="MS Gothic" pitchFamily="49" charset="-128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3026772" y="1088972"/>
            <a:ext cx="1633182" cy="10827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ea typeface="MS Gothic" pitchFamily="49" charset="-128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1530747" y="1088972"/>
            <a:ext cx="1633182" cy="10827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ea typeface="MS Gothic" pitchFamily="49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07605" y="1250924"/>
            <a:ext cx="1284326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Liebende, 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dienende 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Aktivität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074902" y="1481262"/>
            <a:ext cx="160973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Gemeinschaft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57677" y="1168273"/>
            <a:ext cx="1667444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Jesus 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kennenlernen 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und folgen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52945" y="1246013"/>
            <a:ext cx="1317990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Gemeinde-</a:t>
            </a:r>
          </a:p>
          <a:p>
            <a:r>
              <a:rPr lang="de-DE" dirty="0" err="1" smtClean="0">
                <a:solidFill>
                  <a:srgbClr val="167AA0"/>
                </a:solidFill>
              </a:rPr>
              <a:t>bildung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23715" y="1276109"/>
            <a:ext cx="1197764" cy="607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von vorne</a:t>
            </a:r>
          </a:p>
          <a:p>
            <a:r>
              <a:rPr lang="de-DE" dirty="0">
                <a:solidFill>
                  <a:srgbClr val="167AA0"/>
                </a:solidFill>
              </a:rPr>
              <a:t>b</a:t>
            </a:r>
            <a:r>
              <a:rPr lang="de-DE" dirty="0" smtClean="0">
                <a:solidFill>
                  <a:srgbClr val="167AA0"/>
                </a:solidFill>
              </a:rPr>
              <a:t>eginnen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69085" y="5624512"/>
            <a:ext cx="778206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Getragen von Gebet, achtsamem Hören und Gemeinschaft mit der Kirche</a:t>
            </a:r>
            <a:endParaRPr lang="de-DE" dirty="0">
              <a:solidFill>
                <a:srgbClr val="167A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75656" y="107950"/>
            <a:ext cx="3202069" cy="947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Church in life: 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400" b="1" dirty="0" smtClean="0"/>
              <a:t>The praxis of mission</a:t>
            </a:r>
            <a:endParaRPr lang="en-US" sz="2400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400" b="1" dirty="0" smtClean="0"/>
              <a:t>Mission to be done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in community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in life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From gathered to dispersed mission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Gathered mission before the cross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Jesus died and now lives on the edge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The church disperses to reveal him on the edge</a:t>
            </a:r>
            <a:endParaRPr lang="en-US" sz="2400" b="1" dirty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7725" y="1700808"/>
            <a:ext cx="4387074" cy="58164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Picture 10" descr="C:\Users\Mike Moynagh\AppData\Local\Microsoft\Windows\Temporary Internet Files\Content.Outlook\ZPA9HADT\journey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77"/>
          <a:stretch>
            <a:fillRect/>
          </a:stretch>
        </p:blipFill>
        <p:spPr bwMode="auto">
          <a:xfrm>
            <a:off x="179513" y="1563379"/>
            <a:ext cx="4468688" cy="9295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4763278" y="1314019"/>
            <a:ext cx="200125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Praxis der Mission</a:t>
            </a:r>
            <a:endParaRPr lang="de-DE" dirty="0">
              <a:solidFill>
                <a:srgbClr val="167AA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52020" y="67882"/>
            <a:ext cx="3911648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167AA0"/>
                </a:solidFill>
              </a:rPr>
              <a:t>Kirche im Leben: </a:t>
            </a:r>
          </a:p>
          <a:p>
            <a:r>
              <a:rPr lang="de-DE" sz="3600" dirty="0" smtClean="0">
                <a:solidFill>
                  <a:srgbClr val="167AA0"/>
                </a:solidFill>
              </a:rPr>
              <a:t>Zusammenfassung</a:t>
            </a:r>
            <a:endParaRPr lang="de-DE" sz="3600" dirty="0">
              <a:solidFill>
                <a:srgbClr val="167AA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691527" y="2792633"/>
            <a:ext cx="4146007" cy="3183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67AA0"/>
                </a:solidFill>
              </a:rPr>
              <a:t>Mission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	In Gemeinschaft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	Im Leben </a:t>
            </a:r>
          </a:p>
          <a:p>
            <a:endParaRPr lang="de-DE" dirty="0">
              <a:solidFill>
                <a:srgbClr val="167AA0"/>
              </a:solidFill>
            </a:endParaRPr>
          </a:p>
          <a:p>
            <a:r>
              <a:rPr lang="de-DE" dirty="0" smtClean="0">
                <a:solidFill>
                  <a:srgbClr val="167AA0"/>
                </a:solidFill>
              </a:rPr>
              <a:t>Von einer versammelnden </a:t>
            </a:r>
            <a:br>
              <a:rPr lang="de-DE" dirty="0" smtClean="0">
                <a:solidFill>
                  <a:srgbClr val="167AA0"/>
                </a:solidFill>
              </a:rPr>
            </a:br>
            <a:r>
              <a:rPr lang="de-DE" dirty="0" smtClean="0">
                <a:solidFill>
                  <a:srgbClr val="167AA0"/>
                </a:solidFill>
              </a:rPr>
              <a:t>zu einer aussendenden Mission</a:t>
            </a:r>
          </a:p>
          <a:p>
            <a:r>
              <a:rPr lang="de-DE" dirty="0">
                <a:solidFill>
                  <a:srgbClr val="167AA0"/>
                </a:solidFill>
              </a:rPr>
              <a:t>	</a:t>
            </a:r>
            <a:r>
              <a:rPr lang="de-DE" dirty="0" smtClean="0">
                <a:solidFill>
                  <a:srgbClr val="167AA0"/>
                </a:solidFill>
              </a:rPr>
              <a:t>versammelnd vor dem Kreuz</a:t>
            </a:r>
          </a:p>
          <a:p>
            <a:r>
              <a:rPr lang="de-DE" dirty="0">
                <a:solidFill>
                  <a:srgbClr val="167AA0"/>
                </a:solidFill>
              </a:rPr>
              <a:t>	</a:t>
            </a:r>
            <a:r>
              <a:rPr lang="de-DE" dirty="0" smtClean="0">
                <a:solidFill>
                  <a:srgbClr val="167AA0"/>
                </a:solidFill>
              </a:rPr>
              <a:t>Jesus starb und lebt nun an den </a:t>
            </a:r>
            <a:br>
              <a:rPr lang="de-DE" dirty="0" smtClean="0">
                <a:solidFill>
                  <a:srgbClr val="167AA0"/>
                </a:solidFill>
              </a:rPr>
            </a:br>
            <a:r>
              <a:rPr lang="de-DE" dirty="0" smtClean="0">
                <a:solidFill>
                  <a:srgbClr val="167AA0"/>
                </a:solidFill>
              </a:rPr>
              <a:t>	Rändern</a:t>
            </a:r>
          </a:p>
          <a:p>
            <a:r>
              <a:rPr lang="de-DE" dirty="0">
                <a:solidFill>
                  <a:srgbClr val="167AA0"/>
                </a:solidFill>
              </a:rPr>
              <a:t>	</a:t>
            </a:r>
            <a:r>
              <a:rPr lang="de-DE" dirty="0" smtClean="0">
                <a:solidFill>
                  <a:srgbClr val="167AA0"/>
                </a:solidFill>
              </a:rPr>
              <a:t>Die Kirche sendet sich aus, 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	um ihn an den Rändern </a:t>
            </a:r>
          </a:p>
          <a:p>
            <a:r>
              <a:rPr lang="de-DE" dirty="0" smtClean="0">
                <a:solidFill>
                  <a:srgbClr val="167AA0"/>
                </a:solidFill>
              </a:rPr>
              <a:t>	erfahrbar zu machen</a:t>
            </a:r>
            <a:endParaRPr lang="de-DE" dirty="0">
              <a:solidFill>
                <a:srgbClr val="167A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 </a:t>
            </a:r>
            <a:r>
              <a:rPr lang="en-US" dirty="0" smtClean="0">
                <a:solidFill>
                  <a:srgbClr val="167AA0"/>
                </a:solidFill>
              </a:rPr>
              <a:t>Kirche </a:t>
            </a:r>
            <a:r>
              <a:rPr lang="en-US" dirty="0" err="1" smtClean="0">
                <a:solidFill>
                  <a:srgbClr val="167AA0"/>
                </a:solidFill>
              </a:rPr>
              <a:t>im</a:t>
            </a:r>
            <a:r>
              <a:rPr lang="en-US" dirty="0" smtClean="0">
                <a:solidFill>
                  <a:srgbClr val="167AA0"/>
                </a:solidFill>
              </a:rPr>
              <a:t> </a:t>
            </a:r>
            <a:r>
              <a:rPr lang="en-US" dirty="0" err="1" smtClean="0">
                <a:solidFill>
                  <a:srgbClr val="167AA0"/>
                </a:solidFill>
              </a:rPr>
              <a:t>Leben</a:t>
            </a:r>
            <a:endParaRPr lang="en-US" dirty="0">
              <a:solidFill>
                <a:srgbClr val="167A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Current model of local church:</a:t>
            </a:r>
          </a:p>
          <a:p>
            <a:pPr marL="400050" lvl="1" indent="0">
              <a:buNone/>
            </a:pPr>
            <a:r>
              <a:rPr lang="en-GB" sz="3200" b="1" dirty="0"/>
              <a:t>	</a:t>
            </a:r>
            <a:r>
              <a:rPr lang="en-GB" sz="2000" b="1" dirty="0"/>
              <a:t>Gather for worship</a:t>
            </a:r>
          </a:p>
          <a:p>
            <a:pPr marL="400050" lvl="1" indent="0">
              <a:buNone/>
            </a:pPr>
            <a:r>
              <a:rPr lang="en-GB" sz="2000" b="1" dirty="0" smtClean="0"/>
              <a:t>	Scatter </a:t>
            </a:r>
            <a:r>
              <a:rPr lang="en-GB" sz="2000" b="1" dirty="0"/>
              <a:t>for mission</a:t>
            </a:r>
          </a:p>
          <a:p>
            <a:pPr marL="0" indent="0">
              <a:buNone/>
            </a:pP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err="1" smtClean="0">
                <a:solidFill>
                  <a:srgbClr val="167AA0"/>
                </a:solidFill>
              </a:rPr>
              <a:t>Gegenwärtiges</a:t>
            </a:r>
            <a:r>
              <a:rPr lang="en-GB" sz="3200" b="1" dirty="0" smtClean="0">
                <a:solidFill>
                  <a:srgbClr val="167AA0"/>
                </a:solidFill>
              </a:rPr>
              <a:t> Modell von </a:t>
            </a:r>
            <a:r>
              <a:rPr lang="en-GB" sz="3200" b="1" dirty="0" err="1" smtClean="0">
                <a:solidFill>
                  <a:srgbClr val="167AA0"/>
                </a:solidFill>
              </a:rPr>
              <a:t>Kirche</a:t>
            </a:r>
            <a:r>
              <a:rPr lang="en-GB" sz="3200" b="1" dirty="0" smtClean="0">
                <a:solidFill>
                  <a:srgbClr val="167AA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167AA0"/>
                </a:solidFill>
              </a:rPr>
              <a:t>	</a:t>
            </a:r>
            <a:r>
              <a:rPr lang="en-GB" sz="2000" b="1" dirty="0" err="1" smtClean="0">
                <a:solidFill>
                  <a:srgbClr val="167AA0"/>
                </a:solidFill>
              </a:rPr>
              <a:t>Gemeinsam</a:t>
            </a:r>
            <a:r>
              <a:rPr lang="en-GB" sz="2000" b="1" dirty="0" smtClean="0">
                <a:solidFill>
                  <a:srgbClr val="167AA0"/>
                </a:solidFill>
              </a:rPr>
              <a:t> </a:t>
            </a:r>
            <a:r>
              <a:rPr lang="en-GB" sz="2000" b="1" dirty="0" err="1" smtClean="0">
                <a:solidFill>
                  <a:srgbClr val="167AA0"/>
                </a:solidFill>
              </a:rPr>
              <a:t>im</a:t>
            </a:r>
            <a:r>
              <a:rPr lang="en-GB" sz="2000" b="1" dirty="0" smtClean="0">
                <a:solidFill>
                  <a:srgbClr val="167AA0"/>
                </a:solidFill>
              </a:rPr>
              <a:t> </a:t>
            </a:r>
            <a:r>
              <a:rPr lang="en-GB" sz="2000" b="1" dirty="0" err="1" smtClean="0">
                <a:solidFill>
                  <a:srgbClr val="167AA0"/>
                </a:solidFill>
              </a:rPr>
              <a:t>Gottesdienst</a:t>
            </a:r>
            <a:endParaRPr lang="en-GB" sz="2000" b="1" dirty="0" smtClean="0">
              <a:solidFill>
                <a:srgbClr val="167AA0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167AA0"/>
                </a:solidFill>
              </a:rPr>
              <a:t>	</a:t>
            </a:r>
            <a:r>
              <a:rPr lang="en-GB" sz="2000" b="1" dirty="0" err="1" smtClean="0">
                <a:solidFill>
                  <a:srgbClr val="167AA0"/>
                </a:solidFill>
              </a:rPr>
              <a:t>Einzeln</a:t>
            </a:r>
            <a:r>
              <a:rPr lang="en-GB" sz="2000" b="1" dirty="0" smtClean="0">
                <a:solidFill>
                  <a:srgbClr val="167AA0"/>
                </a:solidFill>
              </a:rPr>
              <a:t> in der Mission</a:t>
            </a:r>
          </a:p>
          <a:p>
            <a:pPr marL="400050" lvl="1" indent="0">
              <a:buNone/>
            </a:pPr>
            <a:endParaRPr lang="en-GB" sz="2000" b="1" dirty="0" smtClean="0"/>
          </a:p>
          <a:p>
            <a:pPr marL="400050" lvl="1" indent="0">
              <a:buNone/>
            </a:pPr>
            <a:endParaRPr lang="en-GB" sz="2000" b="1" dirty="0" smtClean="0"/>
          </a:p>
          <a:p>
            <a:pPr marL="400050" lvl="1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3200" b="1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2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sz="3600" dirty="0">
                <a:solidFill>
                  <a:srgbClr val="167AA0"/>
                </a:solidFill>
              </a:rPr>
              <a:t> Kirche </a:t>
            </a:r>
            <a:r>
              <a:rPr lang="en-US" sz="3600" dirty="0" err="1">
                <a:solidFill>
                  <a:srgbClr val="167AA0"/>
                </a:solidFill>
              </a:rPr>
              <a:t>im</a:t>
            </a:r>
            <a:r>
              <a:rPr lang="en-US" sz="3600" dirty="0">
                <a:solidFill>
                  <a:srgbClr val="167AA0"/>
                </a:solidFill>
              </a:rPr>
              <a:t> </a:t>
            </a:r>
            <a:r>
              <a:rPr lang="en-US" sz="3600" dirty="0" err="1">
                <a:solidFill>
                  <a:srgbClr val="167AA0"/>
                </a:solidFill>
              </a:rPr>
              <a:t>Leben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The current model:</a:t>
            </a:r>
          </a:p>
          <a:p>
            <a:pPr marL="400050" lvl="1" indent="0">
              <a:buNone/>
            </a:pPr>
            <a:r>
              <a:rPr lang="en-GB" sz="2000" b="1" dirty="0" smtClean="0"/>
              <a:t>Gather for worship</a:t>
            </a:r>
          </a:p>
          <a:p>
            <a:pPr marL="400050" lvl="1" indent="0">
              <a:buNone/>
            </a:pPr>
            <a:r>
              <a:rPr lang="en-GB" sz="2000" b="1" dirty="0" smtClean="0"/>
              <a:t>Scatter for mission</a:t>
            </a:r>
          </a:p>
          <a:p>
            <a:pPr marL="400050" lvl="1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3200" b="1" dirty="0" smtClean="0"/>
              <a:t>But difficult to engage in mission alone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167AA0"/>
                </a:solidFill>
              </a:rPr>
              <a:t>Aber </a:t>
            </a:r>
            <a:r>
              <a:rPr lang="en-GB" sz="3200" b="1" dirty="0" err="1" smtClean="0">
                <a:solidFill>
                  <a:srgbClr val="167AA0"/>
                </a:solidFill>
              </a:rPr>
              <a:t>es</a:t>
            </a:r>
            <a:r>
              <a:rPr lang="en-GB" sz="3200" b="1" dirty="0" smtClean="0">
                <a:solidFill>
                  <a:srgbClr val="167AA0"/>
                </a:solidFill>
              </a:rPr>
              <a:t> </a:t>
            </a:r>
            <a:r>
              <a:rPr lang="en-GB" sz="3200" b="1" dirty="0" err="1" smtClean="0">
                <a:solidFill>
                  <a:srgbClr val="167AA0"/>
                </a:solidFill>
              </a:rPr>
              <a:t>ist</a:t>
            </a:r>
            <a:r>
              <a:rPr lang="en-GB" sz="3200" b="1" dirty="0" smtClean="0">
                <a:solidFill>
                  <a:srgbClr val="167AA0"/>
                </a:solidFill>
              </a:rPr>
              <a:t> </a:t>
            </a:r>
            <a:r>
              <a:rPr lang="en-GB" sz="3200" b="1" dirty="0" err="1" smtClean="0">
                <a:solidFill>
                  <a:srgbClr val="167AA0"/>
                </a:solidFill>
              </a:rPr>
              <a:t>schwierig</a:t>
            </a:r>
            <a:r>
              <a:rPr lang="en-GB" sz="3200" b="1" dirty="0" smtClean="0">
                <a:solidFill>
                  <a:srgbClr val="167AA0"/>
                </a:solidFill>
              </a:rPr>
              <a:t>, </a:t>
            </a:r>
            <a:r>
              <a:rPr lang="en-GB" sz="3200" b="1" dirty="0" err="1" smtClean="0">
                <a:solidFill>
                  <a:srgbClr val="167AA0"/>
                </a:solidFill>
              </a:rPr>
              <a:t>alleine</a:t>
            </a:r>
            <a:r>
              <a:rPr lang="en-GB" sz="3200" b="1" dirty="0" smtClean="0">
                <a:solidFill>
                  <a:srgbClr val="167AA0"/>
                </a:solidFill>
              </a:rPr>
              <a:t> Mission </a:t>
            </a:r>
            <a:r>
              <a:rPr lang="en-GB" sz="3200" b="1" dirty="0" err="1" smtClean="0">
                <a:solidFill>
                  <a:srgbClr val="167AA0"/>
                </a:solidFill>
              </a:rPr>
              <a:t>zu</a:t>
            </a:r>
            <a:r>
              <a:rPr lang="en-GB" sz="3200" b="1" dirty="0" smtClean="0">
                <a:solidFill>
                  <a:srgbClr val="167AA0"/>
                </a:solidFill>
              </a:rPr>
              <a:t> </a:t>
            </a:r>
            <a:r>
              <a:rPr lang="en-GB" sz="3200" b="1" dirty="0" err="1" smtClean="0">
                <a:solidFill>
                  <a:srgbClr val="167AA0"/>
                </a:solidFill>
              </a:rPr>
              <a:t>treiben</a:t>
            </a:r>
            <a:r>
              <a:rPr lang="en-GB" sz="3200" b="1" dirty="0" smtClean="0">
                <a:solidFill>
                  <a:srgbClr val="167AA0"/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1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196752"/>
            <a:ext cx="8108950" cy="48942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The current model</a:t>
            </a:r>
          </a:p>
          <a:p>
            <a:pPr marL="0" indent="0">
              <a:buNone/>
            </a:pPr>
            <a:r>
              <a:rPr lang="en-GB" sz="32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3200" b="1" dirty="0" smtClean="0"/>
              <a:t>So God wants mission in community</a:t>
            </a:r>
          </a:p>
          <a:p>
            <a:pPr marL="0" indent="0">
              <a:buNone/>
            </a:pPr>
            <a:r>
              <a:rPr lang="en-GB" sz="3200" b="1" dirty="0" err="1" smtClean="0">
                <a:solidFill>
                  <a:srgbClr val="167AA0"/>
                </a:solidFill>
              </a:rPr>
              <a:t>Gott</a:t>
            </a:r>
            <a:r>
              <a:rPr lang="en-GB" sz="3200" b="1" dirty="0">
                <a:solidFill>
                  <a:srgbClr val="167AA0"/>
                </a:solidFill>
              </a:rPr>
              <a:t> </a:t>
            </a:r>
            <a:r>
              <a:rPr lang="en-GB" sz="3200" b="1" dirty="0" smtClean="0">
                <a:solidFill>
                  <a:srgbClr val="167AA0"/>
                </a:solidFill>
              </a:rPr>
              <a:t>will Mission in </a:t>
            </a:r>
            <a:r>
              <a:rPr lang="en-GB" sz="3200" b="1" dirty="0" err="1" smtClean="0">
                <a:solidFill>
                  <a:srgbClr val="167AA0"/>
                </a:solidFill>
              </a:rPr>
              <a:t>Gemeinschaft</a:t>
            </a:r>
            <a:endParaRPr lang="en-GB" sz="3200" b="1" dirty="0" smtClean="0">
              <a:solidFill>
                <a:srgbClr val="167AA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9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196752"/>
            <a:ext cx="8108950" cy="48942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The current model</a:t>
            </a:r>
          </a:p>
          <a:p>
            <a:pPr marL="0" indent="0">
              <a:buNone/>
            </a:pPr>
            <a:r>
              <a:rPr lang="en-GB" sz="32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3200" b="1" dirty="0" smtClean="0"/>
              <a:t>So God wants mission in community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Divine communion-in-mission</a:t>
            </a:r>
          </a:p>
          <a:p>
            <a:pPr marL="0" indent="0">
              <a:buNone/>
            </a:pPr>
            <a:r>
              <a:rPr lang="de-DE" b="1" smtClean="0">
                <a:solidFill>
                  <a:srgbClr val="167A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Göttliche </a:t>
            </a:r>
            <a:r>
              <a:rPr lang="de-DE" b="1" dirty="0">
                <a:solidFill>
                  <a:srgbClr val="167A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Missions-Gemeinschaft</a:t>
            </a:r>
            <a:endParaRPr lang="en-GB" b="1" dirty="0" smtClean="0">
              <a:solidFill>
                <a:srgbClr val="167AA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5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196752"/>
            <a:ext cx="8108950" cy="48942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The current model</a:t>
            </a:r>
          </a:p>
          <a:p>
            <a:pPr marL="0" indent="0">
              <a:buNone/>
            </a:pPr>
            <a:r>
              <a:rPr lang="en-GB" sz="32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3200" b="1" dirty="0" smtClean="0"/>
              <a:t>So God wants mission in community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Divine communion-in-mission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Creation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3200" dirty="0" err="1" smtClean="0">
                <a:solidFill>
                  <a:srgbClr val="167AA0"/>
                </a:solidFill>
              </a:rPr>
              <a:t>Schöpfung</a:t>
            </a:r>
            <a:endParaRPr lang="en-GB" sz="3200" dirty="0" smtClean="0">
              <a:solidFill>
                <a:srgbClr val="167AA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2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in life</a:t>
            </a:r>
            <a:r>
              <a:rPr lang="en-US" dirty="0">
                <a:solidFill>
                  <a:srgbClr val="167AA0"/>
                </a:solidFill>
              </a:rPr>
              <a:t> Kirche </a:t>
            </a:r>
            <a:r>
              <a:rPr lang="en-US" dirty="0" err="1">
                <a:solidFill>
                  <a:srgbClr val="167AA0"/>
                </a:solidFill>
              </a:rPr>
              <a:t>im</a:t>
            </a:r>
            <a:r>
              <a:rPr lang="en-US" dirty="0">
                <a:solidFill>
                  <a:srgbClr val="167AA0"/>
                </a:solidFill>
              </a:rPr>
              <a:t> </a:t>
            </a:r>
            <a:r>
              <a:rPr lang="en-US" dirty="0" err="1">
                <a:solidFill>
                  <a:srgbClr val="167AA0"/>
                </a:solidFill>
              </a:rPr>
              <a:t>Leben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196752"/>
            <a:ext cx="8108950" cy="48942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The current model</a:t>
            </a:r>
          </a:p>
          <a:p>
            <a:pPr marL="0" indent="0">
              <a:buNone/>
            </a:pPr>
            <a:r>
              <a:rPr lang="en-GB" sz="3200" dirty="0" smtClean="0"/>
              <a:t>Difficult to engage in mission alone</a:t>
            </a:r>
          </a:p>
          <a:p>
            <a:pPr marL="0" indent="0">
              <a:buNone/>
            </a:pPr>
            <a:r>
              <a:rPr lang="en-GB" sz="3200" b="1" dirty="0" smtClean="0"/>
              <a:t>So God wants mission in community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Divine communion-in-mission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Creation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r>
              <a:rPr lang="en-GB" sz="3200" b="1" dirty="0" smtClean="0"/>
              <a:t>Israel</a:t>
            </a:r>
          </a:p>
          <a:p>
            <a:pPr marL="0" indent="0">
              <a:buNone/>
            </a:pPr>
            <a:r>
              <a:rPr lang="en-GB" sz="3200" b="1" dirty="0"/>
              <a:t>	</a:t>
            </a:r>
            <a:endParaRPr lang="en-GB" sz="3200" b="1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6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07 - Presentation 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59C64"/>
      </a:accent1>
      <a:accent2>
        <a:srgbClr val="E68421"/>
      </a:accent2>
      <a:accent3>
        <a:srgbClr val="167AA0"/>
      </a:accent3>
      <a:accent4>
        <a:srgbClr val="F9B43B"/>
      </a:accent4>
      <a:accent5>
        <a:srgbClr val="094053"/>
      </a:accent5>
      <a:accent6>
        <a:srgbClr val="2D2D8A"/>
      </a:accent6>
      <a:hlink>
        <a:srgbClr val="CB1872"/>
      </a:hlink>
      <a:folHlink>
        <a:srgbClr val="CB1872"/>
      </a:folHlink>
    </a:clrScheme>
    <a:fontScheme name="powerpoint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  <a:ea typeface="MS Gothic" pitchFamily="49" charset="-128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R07 - Presentation template</Template>
  <TotalTime>0</TotalTime>
  <Words>650</Words>
  <Application>Microsoft Office PowerPoint</Application>
  <PresentationFormat>Bildschirmpräsentation (4:3)</PresentationFormat>
  <Paragraphs>271</Paragraphs>
  <Slides>30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R07 - Presentation template</vt:lpstr>
      <vt:lpstr>Theology and praxis of fresh expressions of church Theologie und Praxis  von Fresh-X</vt:lpstr>
      <vt:lpstr>What are fresh expressions of church?</vt:lpstr>
      <vt:lpstr>How do fresh expressions come to birth? Wie entstehen Fresh-X?</vt:lpstr>
      <vt:lpstr>Church in life Kirche im Leben</vt:lpstr>
      <vt:lpstr>Church in life Kirche im Leben  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Church in life Kirche im Leben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Gathered to dispersed mission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Gathered to dispersed mission Versammelnde und aussendende Mission</vt:lpstr>
      <vt:lpstr>Church in life: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2014-01-16T13:49:48Z</dcterms:created>
  <dcterms:modified xsi:type="dcterms:W3CDTF">2017-09-13T14:02:42Z</dcterms:modified>
</cp:coreProperties>
</file>